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67" r:id="rId2"/>
    <p:sldId id="268" r:id="rId3"/>
    <p:sldId id="274" r:id="rId4"/>
    <p:sldId id="269" r:id="rId5"/>
    <p:sldId id="277" r:id="rId6"/>
    <p:sldId id="270" r:id="rId7"/>
    <p:sldId id="278" r:id="rId8"/>
    <p:sldId id="271" r:id="rId9"/>
    <p:sldId id="276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56" r:id="rId23"/>
    <p:sldId id="261" r:id="rId24"/>
    <p:sldId id="260" r:id="rId25"/>
    <p:sldId id="257" r:id="rId26"/>
    <p:sldId id="263" r:id="rId27"/>
    <p:sldId id="264" r:id="rId28"/>
    <p:sldId id="265" r:id="rId29"/>
    <p:sldId id="262" r:id="rId30"/>
    <p:sldId id="266" r:id="rId31"/>
    <p:sldId id="258" r:id="rId32"/>
    <p:sldId id="291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7089"/>
    <a:srgbClr val="FFB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826" autoAdjust="0"/>
  </p:normalViewPr>
  <p:slideViewPr>
    <p:cSldViewPr>
      <p:cViewPr varScale="1">
        <p:scale>
          <a:sx n="68" d="100"/>
          <a:sy n="68" d="100"/>
        </p:scale>
        <p:origin x="12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4F49E-5870-8643-AADD-6E484DB1E298}" type="datetimeFigureOut">
              <a:rPr lang="sv-SE" smtClean="0"/>
              <a:t>2023-08-02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D4B64-01C1-1F42-9A80-3DA241C9C82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280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85171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Skissning</a:t>
            </a:r>
            <a:r>
              <a:rPr lang="sv-SE" baseline="0" dirty="0"/>
              <a:t> före och efter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D4B64-01C1-1F42-9A80-3DA241C9C821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43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 userDrawn="1"/>
        </p:nvGrpSpPr>
        <p:grpSpPr bwMode="auto">
          <a:xfrm>
            <a:off x="-25400" y="3006725"/>
            <a:ext cx="9156700" cy="3830638"/>
            <a:chOff x="-25052" y="3006247"/>
            <a:chExt cx="9156526" cy="3830877"/>
          </a:xfrm>
          <a:blipFill rotWithShape="1">
            <a:blip r:embed="rId2"/>
            <a:stretch>
              <a:fillRect/>
            </a:stretch>
          </a:blipFill>
        </p:grpSpPr>
        <p:sp>
          <p:nvSpPr>
            <p:cNvPr id="5" name="Rectangle 6"/>
            <p:cNvSpPr/>
            <p:nvPr/>
          </p:nvSpPr>
          <p:spPr>
            <a:xfrm>
              <a:off x="-25052" y="3006247"/>
              <a:ext cx="9156526" cy="3830877"/>
            </a:xfrm>
            <a:custGeom>
              <a:avLst/>
              <a:gdLst>
                <a:gd name="connsiteX0" fmla="*/ 0 w 9144000"/>
                <a:gd name="connsiteY0" fmla="*/ 0 h 1676400"/>
                <a:gd name="connsiteX1" fmla="*/ 9144000 w 9144000"/>
                <a:gd name="connsiteY1" fmla="*/ 0 h 1676400"/>
                <a:gd name="connsiteX2" fmla="*/ 9144000 w 9144000"/>
                <a:gd name="connsiteY2" fmla="*/ 1676400 h 1676400"/>
                <a:gd name="connsiteX3" fmla="*/ 0 w 9144000"/>
                <a:gd name="connsiteY3" fmla="*/ 1676400 h 1676400"/>
                <a:gd name="connsiteX4" fmla="*/ 0 w 9144000"/>
                <a:gd name="connsiteY4" fmla="*/ 0 h 1676400"/>
                <a:gd name="connsiteX0" fmla="*/ 0 w 9144000"/>
                <a:gd name="connsiteY0" fmla="*/ 0 h 5559469"/>
                <a:gd name="connsiteX1" fmla="*/ 9144000 w 9144000"/>
                <a:gd name="connsiteY1" fmla="*/ 3883069 h 5559469"/>
                <a:gd name="connsiteX2" fmla="*/ 9144000 w 9144000"/>
                <a:gd name="connsiteY2" fmla="*/ 5559469 h 5559469"/>
                <a:gd name="connsiteX3" fmla="*/ 0 w 9144000"/>
                <a:gd name="connsiteY3" fmla="*/ 5559469 h 5559469"/>
                <a:gd name="connsiteX4" fmla="*/ 0 w 9144000"/>
                <a:gd name="connsiteY4" fmla="*/ 0 h 5559469"/>
                <a:gd name="connsiteX0" fmla="*/ 0 w 9144000"/>
                <a:gd name="connsiteY0" fmla="*/ 0 h 5559469"/>
                <a:gd name="connsiteX1" fmla="*/ 9144000 w 9144000"/>
                <a:gd name="connsiteY1" fmla="*/ 3883069 h 5559469"/>
                <a:gd name="connsiteX2" fmla="*/ 9144000 w 9144000"/>
                <a:gd name="connsiteY2" fmla="*/ 5559469 h 5559469"/>
                <a:gd name="connsiteX3" fmla="*/ 0 w 9144000"/>
                <a:gd name="connsiteY3" fmla="*/ 5559469 h 5559469"/>
                <a:gd name="connsiteX4" fmla="*/ 0 w 9144000"/>
                <a:gd name="connsiteY4" fmla="*/ 0 h 5559469"/>
                <a:gd name="connsiteX0" fmla="*/ 50104 w 9194104"/>
                <a:gd name="connsiteY0" fmla="*/ 0 h 5559469"/>
                <a:gd name="connsiteX1" fmla="*/ 9194104 w 9194104"/>
                <a:gd name="connsiteY1" fmla="*/ 3883069 h 5559469"/>
                <a:gd name="connsiteX2" fmla="*/ 9194104 w 9194104"/>
                <a:gd name="connsiteY2" fmla="*/ 5559469 h 5559469"/>
                <a:gd name="connsiteX3" fmla="*/ 0 w 9194104"/>
                <a:gd name="connsiteY3" fmla="*/ 724423 h 5559469"/>
                <a:gd name="connsiteX4" fmla="*/ 50104 w 9194104"/>
                <a:gd name="connsiteY4" fmla="*/ 0 h 5559469"/>
                <a:gd name="connsiteX0" fmla="*/ 50104 w 9194104"/>
                <a:gd name="connsiteY0" fmla="*/ 0 h 5559469"/>
                <a:gd name="connsiteX1" fmla="*/ 9194104 w 9194104"/>
                <a:gd name="connsiteY1" fmla="*/ 3883069 h 5559469"/>
                <a:gd name="connsiteX2" fmla="*/ 9194104 w 9194104"/>
                <a:gd name="connsiteY2" fmla="*/ 5559469 h 5559469"/>
                <a:gd name="connsiteX3" fmla="*/ 0 w 9194104"/>
                <a:gd name="connsiteY3" fmla="*/ 724423 h 5559469"/>
                <a:gd name="connsiteX4" fmla="*/ 50104 w 9194104"/>
                <a:gd name="connsiteY4" fmla="*/ 0 h 5559469"/>
                <a:gd name="connsiteX0" fmla="*/ 50104 w 9194104"/>
                <a:gd name="connsiteY0" fmla="*/ 0 h 5559469"/>
                <a:gd name="connsiteX1" fmla="*/ 9194104 w 9194104"/>
                <a:gd name="connsiteY1" fmla="*/ 3883069 h 5559469"/>
                <a:gd name="connsiteX2" fmla="*/ 9194104 w 9194104"/>
                <a:gd name="connsiteY2" fmla="*/ 5559469 h 5559469"/>
                <a:gd name="connsiteX3" fmla="*/ 0 w 9194104"/>
                <a:gd name="connsiteY3" fmla="*/ 724423 h 5559469"/>
                <a:gd name="connsiteX4" fmla="*/ 50104 w 9194104"/>
                <a:gd name="connsiteY4" fmla="*/ 0 h 5559469"/>
                <a:gd name="connsiteX0" fmla="*/ 50104 w 9194104"/>
                <a:gd name="connsiteY0" fmla="*/ 0 h 5559469"/>
                <a:gd name="connsiteX1" fmla="*/ 9194104 w 9194104"/>
                <a:gd name="connsiteY1" fmla="*/ 3883069 h 5559469"/>
                <a:gd name="connsiteX2" fmla="*/ 9194104 w 9194104"/>
                <a:gd name="connsiteY2" fmla="*/ 5559469 h 5559469"/>
                <a:gd name="connsiteX3" fmla="*/ 0 w 9194104"/>
                <a:gd name="connsiteY3" fmla="*/ 724423 h 5559469"/>
                <a:gd name="connsiteX4" fmla="*/ 50104 w 9194104"/>
                <a:gd name="connsiteY4" fmla="*/ 0 h 5559469"/>
                <a:gd name="connsiteX0" fmla="*/ 50104 w 9194104"/>
                <a:gd name="connsiteY0" fmla="*/ 0 h 6799546"/>
                <a:gd name="connsiteX1" fmla="*/ 9194104 w 9194104"/>
                <a:gd name="connsiteY1" fmla="*/ 3883069 h 6799546"/>
                <a:gd name="connsiteX2" fmla="*/ 9169052 w 9194104"/>
                <a:gd name="connsiteY2" fmla="*/ 6799546 h 6799546"/>
                <a:gd name="connsiteX3" fmla="*/ 0 w 9194104"/>
                <a:gd name="connsiteY3" fmla="*/ 724423 h 6799546"/>
                <a:gd name="connsiteX4" fmla="*/ 50104 w 9194104"/>
                <a:gd name="connsiteY4" fmla="*/ 0 h 6799546"/>
                <a:gd name="connsiteX0" fmla="*/ 50104 w 9194104"/>
                <a:gd name="connsiteY0" fmla="*/ 0 h 6799546"/>
                <a:gd name="connsiteX1" fmla="*/ 9194104 w 9194104"/>
                <a:gd name="connsiteY1" fmla="*/ 3883069 h 6799546"/>
                <a:gd name="connsiteX2" fmla="*/ 9169052 w 9194104"/>
                <a:gd name="connsiteY2" fmla="*/ 6799546 h 6799546"/>
                <a:gd name="connsiteX3" fmla="*/ 0 w 9194104"/>
                <a:gd name="connsiteY3" fmla="*/ 724423 h 6799546"/>
                <a:gd name="connsiteX4" fmla="*/ 50104 w 9194104"/>
                <a:gd name="connsiteY4" fmla="*/ 0 h 6799546"/>
                <a:gd name="connsiteX0" fmla="*/ 12526 w 9156526"/>
                <a:gd name="connsiteY0" fmla="*/ 0 h 6799546"/>
                <a:gd name="connsiteX1" fmla="*/ 9156526 w 9156526"/>
                <a:gd name="connsiteY1" fmla="*/ 3883069 h 6799546"/>
                <a:gd name="connsiteX2" fmla="*/ 9131474 w 9156526"/>
                <a:gd name="connsiteY2" fmla="*/ 6799546 h 6799546"/>
                <a:gd name="connsiteX3" fmla="*/ 0 w 9156526"/>
                <a:gd name="connsiteY3" fmla="*/ 912313 h 6799546"/>
                <a:gd name="connsiteX4" fmla="*/ 12526 w 9156526"/>
                <a:gd name="connsiteY4" fmla="*/ 0 h 6799546"/>
                <a:gd name="connsiteX0" fmla="*/ 0 w 9144000"/>
                <a:gd name="connsiteY0" fmla="*/ 0 h 6799546"/>
                <a:gd name="connsiteX1" fmla="*/ 9144000 w 9144000"/>
                <a:gd name="connsiteY1" fmla="*/ 3883069 h 6799546"/>
                <a:gd name="connsiteX2" fmla="*/ 9118948 w 9144000"/>
                <a:gd name="connsiteY2" fmla="*/ 6799546 h 6799546"/>
                <a:gd name="connsiteX3" fmla="*/ 50104 w 9144000"/>
                <a:gd name="connsiteY3" fmla="*/ 1864291 h 6799546"/>
                <a:gd name="connsiteX4" fmla="*/ 0 w 9144000"/>
                <a:gd name="connsiteY4" fmla="*/ 0 h 6799546"/>
                <a:gd name="connsiteX0" fmla="*/ 0 w 9144000"/>
                <a:gd name="connsiteY0" fmla="*/ 0 h 6799546"/>
                <a:gd name="connsiteX1" fmla="*/ 9144000 w 9144000"/>
                <a:gd name="connsiteY1" fmla="*/ 3883069 h 6799546"/>
                <a:gd name="connsiteX2" fmla="*/ 9118948 w 9144000"/>
                <a:gd name="connsiteY2" fmla="*/ 6799546 h 6799546"/>
                <a:gd name="connsiteX3" fmla="*/ 50104 w 9144000"/>
                <a:gd name="connsiteY3" fmla="*/ 1864291 h 6799546"/>
                <a:gd name="connsiteX4" fmla="*/ 0 w 9144000"/>
                <a:gd name="connsiteY4" fmla="*/ 0 h 6799546"/>
                <a:gd name="connsiteX0" fmla="*/ 0 w 9144000"/>
                <a:gd name="connsiteY0" fmla="*/ 0 h 6799546"/>
                <a:gd name="connsiteX1" fmla="*/ 9144000 w 9144000"/>
                <a:gd name="connsiteY1" fmla="*/ 3883069 h 6799546"/>
                <a:gd name="connsiteX2" fmla="*/ 9118948 w 9144000"/>
                <a:gd name="connsiteY2" fmla="*/ 6799546 h 6799546"/>
                <a:gd name="connsiteX3" fmla="*/ 50104 w 9144000"/>
                <a:gd name="connsiteY3" fmla="*/ 1864291 h 6799546"/>
                <a:gd name="connsiteX4" fmla="*/ 0 w 9144000"/>
                <a:gd name="connsiteY4" fmla="*/ 0 h 6799546"/>
                <a:gd name="connsiteX0" fmla="*/ 0 w 9144000"/>
                <a:gd name="connsiteY0" fmla="*/ 0 h 6799546"/>
                <a:gd name="connsiteX1" fmla="*/ 9144000 w 9144000"/>
                <a:gd name="connsiteY1" fmla="*/ 3883069 h 6799546"/>
                <a:gd name="connsiteX2" fmla="*/ 9118948 w 9144000"/>
                <a:gd name="connsiteY2" fmla="*/ 6799546 h 6799546"/>
                <a:gd name="connsiteX3" fmla="*/ 0 w 9144000"/>
                <a:gd name="connsiteY3" fmla="*/ 1864291 h 6799546"/>
                <a:gd name="connsiteX4" fmla="*/ 0 w 9144000"/>
                <a:gd name="connsiteY4" fmla="*/ 0 h 6799546"/>
                <a:gd name="connsiteX0" fmla="*/ 0 w 9144000"/>
                <a:gd name="connsiteY0" fmla="*/ 0 h 6799546"/>
                <a:gd name="connsiteX1" fmla="*/ 9144000 w 9144000"/>
                <a:gd name="connsiteY1" fmla="*/ 3883069 h 6799546"/>
                <a:gd name="connsiteX2" fmla="*/ 9118948 w 9144000"/>
                <a:gd name="connsiteY2" fmla="*/ 6799546 h 6799546"/>
                <a:gd name="connsiteX3" fmla="*/ 0 w 9144000"/>
                <a:gd name="connsiteY3" fmla="*/ 2791217 h 6799546"/>
                <a:gd name="connsiteX4" fmla="*/ 0 w 9144000"/>
                <a:gd name="connsiteY4" fmla="*/ 0 h 6799546"/>
                <a:gd name="connsiteX0" fmla="*/ 25052 w 9169052"/>
                <a:gd name="connsiteY0" fmla="*/ 0 h 6837124"/>
                <a:gd name="connsiteX1" fmla="*/ 9169052 w 9169052"/>
                <a:gd name="connsiteY1" fmla="*/ 3883069 h 6837124"/>
                <a:gd name="connsiteX2" fmla="*/ 9144000 w 9169052"/>
                <a:gd name="connsiteY2" fmla="*/ 6799546 h 6837124"/>
                <a:gd name="connsiteX3" fmla="*/ 0 w 9169052"/>
                <a:gd name="connsiteY3" fmla="*/ 6837124 h 6837124"/>
                <a:gd name="connsiteX4" fmla="*/ 25052 w 9169052"/>
                <a:gd name="connsiteY4" fmla="*/ 0 h 6837124"/>
                <a:gd name="connsiteX0" fmla="*/ 25052 w 9169052"/>
                <a:gd name="connsiteY0" fmla="*/ 0 h 3830877"/>
                <a:gd name="connsiteX1" fmla="*/ 9169052 w 9169052"/>
                <a:gd name="connsiteY1" fmla="*/ 876822 h 3830877"/>
                <a:gd name="connsiteX2" fmla="*/ 9144000 w 9169052"/>
                <a:gd name="connsiteY2" fmla="*/ 3793299 h 3830877"/>
                <a:gd name="connsiteX3" fmla="*/ 0 w 9169052"/>
                <a:gd name="connsiteY3" fmla="*/ 3830877 h 3830877"/>
                <a:gd name="connsiteX4" fmla="*/ 25052 w 9169052"/>
                <a:gd name="connsiteY4" fmla="*/ 0 h 3830877"/>
                <a:gd name="connsiteX0" fmla="*/ 25052 w 9156526"/>
                <a:gd name="connsiteY0" fmla="*/ 0 h 3830877"/>
                <a:gd name="connsiteX1" fmla="*/ 9156526 w 9156526"/>
                <a:gd name="connsiteY1" fmla="*/ 1402916 h 3830877"/>
                <a:gd name="connsiteX2" fmla="*/ 9144000 w 9156526"/>
                <a:gd name="connsiteY2" fmla="*/ 3793299 h 3830877"/>
                <a:gd name="connsiteX3" fmla="*/ 0 w 9156526"/>
                <a:gd name="connsiteY3" fmla="*/ 3830877 h 3830877"/>
                <a:gd name="connsiteX4" fmla="*/ 25052 w 9156526"/>
                <a:gd name="connsiteY4" fmla="*/ 0 h 3830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56526" h="3830877">
                  <a:moveTo>
                    <a:pt x="25052" y="0"/>
                  </a:moveTo>
                  <a:cubicBezTo>
                    <a:pt x="3574093" y="4363233"/>
                    <a:pt x="6108526" y="108560"/>
                    <a:pt x="9156526" y="1402916"/>
                  </a:cubicBezTo>
                  <a:cubicBezTo>
                    <a:pt x="9152351" y="2199710"/>
                    <a:pt x="9148175" y="2996505"/>
                    <a:pt x="9144000" y="3793299"/>
                  </a:cubicBezTo>
                  <a:cubicBezTo>
                    <a:pt x="4463442" y="2958231"/>
                    <a:pt x="2526081" y="2837147"/>
                    <a:pt x="0" y="3830877"/>
                  </a:cubicBezTo>
                  <a:cubicBezTo>
                    <a:pt x="0" y="2900471"/>
                    <a:pt x="25052" y="930406"/>
                    <a:pt x="25052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 dirty="0"/>
            </a:p>
          </p:txBody>
        </p:sp>
        <p:sp>
          <p:nvSpPr>
            <p:cNvPr id="6" name="Rectangle 6"/>
            <p:cNvSpPr/>
            <p:nvPr/>
          </p:nvSpPr>
          <p:spPr>
            <a:xfrm>
              <a:off x="163857" y="3428548"/>
              <a:ext cx="8877131" cy="3300619"/>
            </a:xfrm>
            <a:custGeom>
              <a:avLst/>
              <a:gdLst/>
              <a:ahLst/>
              <a:cxnLst/>
              <a:rect l="l" t="t" r="r" b="b"/>
              <a:pathLst>
                <a:path w="8877822" h="3300257">
                  <a:moveTo>
                    <a:pt x="0" y="0"/>
                  </a:moveTo>
                  <a:cubicBezTo>
                    <a:pt x="3426275" y="4046358"/>
                    <a:pt x="5934396" y="-659762"/>
                    <a:pt x="8877822" y="377842"/>
                  </a:cubicBezTo>
                  <a:lnTo>
                    <a:pt x="8877822" y="3300257"/>
                  </a:lnTo>
                  <a:cubicBezTo>
                    <a:pt x="4393910" y="2479903"/>
                    <a:pt x="2440121" y="1335002"/>
                    <a:pt x="0" y="223932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7" name="Rectangle 9"/>
          <p:cNvSpPr/>
          <p:nvPr/>
        </p:nvSpPr>
        <p:spPr>
          <a:xfrm>
            <a:off x="100013" y="88900"/>
            <a:ext cx="8942387" cy="6692900"/>
          </a:xfrm>
          <a:custGeom>
            <a:avLst/>
            <a:gdLst/>
            <a:ahLst/>
            <a:cxnLst/>
            <a:rect l="l" t="t" r="r" b="b"/>
            <a:pathLst>
              <a:path w="9131474" h="6858000">
                <a:moveTo>
                  <a:pt x="304800" y="279748"/>
                </a:moveTo>
                <a:lnTo>
                  <a:pt x="304800" y="6604348"/>
                </a:lnTo>
                <a:lnTo>
                  <a:pt x="8839200" y="6604348"/>
                </a:lnTo>
                <a:lnTo>
                  <a:pt x="8839200" y="279748"/>
                </a:lnTo>
                <a:close/>
                <a:moveTo>
                  <a:pt x="0" y="0"/>
                </a:moveTo>
                <a:lnTo>
                  <a:pt x="9131474" y="0"/>
                </a:lnTo>
                <a:lnTo>
                  <a:pt x="91314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14800" y="762000"/>
            <a:ext cx="44958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7200" y="2362201"/>
            <a:ext cx="4343400" cy="8382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B058A-D3C6-464C-86E7-0EB7A14B4649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B78950-F223-3D4D-9563-A878E6CBA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3" name="Bildobjekt 12" descr="brain.psd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080000" cy="7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30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3886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11A5C-EFE1-F44F-B3B6-9290E2E78E0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F9AB3-0861-B54D-8406-CAE0E9F2F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0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924D-DBBE-3847-8C6F-0C48CAA64758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4DE453-95FB-BF4A-81B0-3A4FD0D7CD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67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04800" y="48006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347EB-78AD-0541-8D85-EE9A203E4AE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6B360-AA18-9944-AAD1-E4A13C717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Bildobjekt 7" descr="brain.psd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080000" cy="72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546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5" name="Rectangle 6"/>
          <p:cNvSpPr/>
          <p:nvPr/>
        </p:nvSpPr>
        <p:spPr>
          <a:xfrm flipH="1" flipV="1">
            <a:off x="304800" y="163513"/>
            <a:ext cx="8610600" cy="1893887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051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050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E5DB6-2DD9-5B46-9340-A3699E247D9C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E4217-87B0-7F42-9819-442394F1C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45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6396B-64AE-BE49-92FE-2DAB58A2CA32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0D6C1-39DB-9B4C-9408-3C0CD65FCD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2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28285-5122-D642-A382-A4AE98345C70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A5979-4E2F-BA47-9697-7BD0F737E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365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847" y="2441812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19E5-0DBE-8C4F-8E43-9DF256A8A863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FC924E-CF96-3E4B-926A-7C10E2926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01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/>
          <p:nvPr/>
        </p:nvSpPr>
        <p:spPr>
          <a:xfrm>
            <a:off x="2057400" y="1651000"/>
            <a:ext cx="5029200" cy="304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4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133599" y="2441812"/>
            <a:ext cx="4876801" cy="1143000"/>
          </a:xfrm>
        </p:spPr>
        <p:txBody>
          <a:bodyPr>
            <a:noAutofit/>
          </a:bodyPr>
          <a:lstStyle>
            <a:lvl1pPr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3BF28-0B21-A94B-9288-AE8BF02527C5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11697-EE96-C64E-B005-FED788604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76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934C2-6744-2B47-9EC1-FB2D5B0598AD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2A25D-4A93-B74D-BAB4-72F3C1D26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92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/>
          <p:nvPr/>
        </p:nvSpPr>
        <p:spPr>
          <a:xfrm>
            <a:off x="304800" y="4876800"/>
            <a:ext cx="8610600" cy="1893888"/>
          </a:xfrm>
          <a:custGeom>
            <a:avLst/>
            <a:gdLst>
              <a:gd name="connsiteX0" fmla="*/ 0 w 8877822"/>
              <a:gd name="connsiteY0" fmla="*/ 0 h 2239323"/>
              <a:gd name="connsiteX1" fmla="*/ 8877822 w 8877822"/>
              <a:gd name="connsiteY1" fmla="*/ 377842 h 2239323"/>
              <a:gd name="connsiteX2" fmla="*/ 8820672 w 8877822"/>
              <a:gd name="connsiteY2" fmla="*/ 2081057 h 2239323"/>
              <a:gd name="connsiteX3" fmla="*/ 0 w 8877822"/>
              <a:gd name="connsiteY3" fmla="*/ 2239323 h 2239323"/>
              <a:gd name="connsiteX4" fmla="*/ 0 w 8877822"/>
              <a:gd name="connsiteY4" fmla="*/ 0 h 2239323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2081057"/>
              <a:gd name="connsiteX1" fmla="*/ 8877822 w 8877822"/>
              <a:gd name="connsiteY1" fmla="*/ 377842 h 2081057"/>
              <a:gd name="connsiteX2" fmla="*/ 8820672 w 8877822"/>
              <a:gd name="connsiteY2" fmla="*/ 2081057 h 2081057"/>
              <a:gd name="connsiteX3" fmla="*/ 0 w 8877822"/>
              <a:gd name="connsiteY3" fmla="*/ 1763073 h 2081057"/>
              <a:gd name="connsiteX4" fmla="*/ 0 w 8877822"/>
              <a:gd name="connsiteY4" fmla="*/ 0 h 208105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3778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877822"/>
              <a:gd name="connsiteY0" fmla="*/ 0 h 1985807"/>
              <a:gd name="connsiteX1" fmla="*/ 8877822 w 8877822"/>
              <a:gd name="connsiteY1" fmla="*/ 949342 h 1985807"/>
              <a:gd name="connsiteX2" fmla="*/ 8839722 w 8877822"/>
              <a:gd name="connsiteY2" fmla="*/ 1985807 h 1985807"/>
              <a:gd name="connsiteX3" fmla="*/ 0 w 8877822"/>
              <a:gd name="connsiteY3" fmla="*/ 1763073 h 1985807"/>
              <a:gd name="connsiteX4" fmla="*/ 0 w 8877822"/>
              <a:gd name="connsiteY4" fmla="*/ 0 h 1985807"/>
              <a:gd name="connsiteX0" fmla="*/ 0 w 8915922"/>
              <a:gd name="connsiteY0" fmla="*/ 0 h 1745135"/>
              <a:gd name="connsiteX1" fmla="*/ 8915922 w 8915922"/>
              <a:gd name="connsiteY1" fmla="*/ 682642 h 1745135"/>
              <a:gd name="connsiteX2" fmla="*/ 8877822 w 8915922"/>
              <a:gd name="connsiteY2" fmla="*/ 1719107 h 1745135"/>
              <a:gd name="connsiteX3" fmla="*/ 38100 w 8915922"/>
              <a:gd name="connsiteY3" fmla="*/ 1496373 h 1745135"/>
              <a:gd name="connsiteX4" fmla="*/ 0 w 8915922"/>
              <a:gd name="connsiteY4" fmla="*/ 0 h 1745135"/>
              <a:gd name="connsiteX0" fmla="*/ 0 w 8915922"/>
              <a:gd name="connsiteY0" fmla="*/ 0 h 1719107"/>
              <a:gd name="connsiteX1" fmla="*/ 8915922 w 8915922"/>
              <a:gd name="connsiteY1" fmla="*/ 682642 h 1719107"/>
              <a:gd name="connsiteX2" fmla="*/ 8877822 w 8915922"/>
              <a:gd name="connsiteY2" fmla="*/ 1719107 h 1719107"/>
              <a:gd name="connsiteX3" fmla="*/ 38100 w 8915922"/>
              <a:gd name="connsiteY3" fmla="*/ 1496373 h 1719107"/>
              <a:gd name="connsiteX4" fmla="*/ 0 w 8915922"/>
              <a:gd name="connsiteY4" fmla="*/ 0 h 1719107"/>
              <a:gd name="connsiteX0" fmla="*/ 30138 w 8946060"/>
              <a:gd name="connsiteY0" fmla="*/ 0 h 1842034"/>
              <a:gd name="connsiteX1" fmla="*/ 8946060 w 8946060"/>
              <a:gd name="connsiteY1" fmla="*/ 682642 h 1842034"/>
              <a:gd name="connsiteX2" fmla="*/ 8907960 w 8946060"/>
              <a:gd name="connsiteY2" fmla="*/ 1719107 h 1842034"/>
              <a:gd name="connsiteX3" fmla="*/ 0 w 8946060"/>
              <a:gd name="connsiteY3" fmla="*/ 1742032 h 1842034"/>
              <a:gd name="connsiteX4" fmla="*/ 30138 w 8946060"/>
              <a:gd name="connsiteY4" fmla="*/ 0 h 1842034"/>
              <a:gd name="connsiteX0" fmla="*/ 30138 w 8946060"/>
              <a:gd name="connsiteY0" fmla="*/ 0 h 1783094"/>
              <a:gd name="connsiteX1" fmla="*/ 8946060 w 8946060"/>
              <a:gd name="connsiteY1" fmla="*/ 682642 h 1783094"/>
              <a:gd name="connsiteX2" fmla="*/ 8907960 w 8946060"/>
              <a:gd name="connsiteY2" fmla="*/ 1719107 h 1783094"/>
              <a:gd name="connsiteX3" fmla="*/ 0 w 8946060"/>
              <a:gd name="connsiteY3" fmla="*/ 1742032 h 1783094"/>
              <a:gd name="connsiteX4" fmla="*/ 30138 w 8946060"/>
              <a:gd name="connsiteY4" fmla="*/ 0 h 1783094"/>
              <a:gd name="connsiteX0" fmla="*/ 30138 w 8946060"/>
              <a:gd name="connsiteY0" fmla="*/ 0 h 1742032"/>
              <a:gd name="connsiteX1" fmla="*/ 8946060 w 8946060"/>
              <a:gd name="connsiteY1" fmla="*/ 682642 h 1742032"/>
              <a:gd name="connsiteX2" fmla="*/ 8907960 w 8946060"/>
              <a:gd name="connsiteY2" fmla="*/ 1719107 h 1742032"/>
              <a:gd name="connsiteX3" fmla="*/ 0 w 8946060"/>
              <a:gd name="connsiteY3" fmla="*/ 1742032 h 1742032"/>
              <a:gd name="connsiteX4" fmla="*/ 30138 w 8946060"/>
              <a:gd name="connsiteY4" fmla="*/ 0 h 1742032"/>
              <a:gd name="connsiteX0" fmla="*/ 30138 w 8946060"/>
              <a:gd name="connsiteY0" fmla="*/ 0 h 1893270"/>
              <a:gd name="connsiteX1" fmla="*/ 8946060 w 8946060"/>
              <a:gd name="connsiteY1" fmla="*/ 682642 h 1893270"/>
              <a:gd name="connsiteX2" fmla="*/ 8907960 w 8946060"/>
              <a:gd name="connsiteY2" fmla="*/ 1719107 h 1893270"/>
              <a:gd name="connsiteX3" fmla="*/ 5786541 w 8946060"/>
              <a:gd name="connsiteY3" fmla="*/ 1835623 h 1893270"/>
              <a:gd name="connsiteX4" fmla="*/ 0 w 8946060"/>
              <a:gd name="connsiteY4" fmla="*/ 1742032 h 1893270"/>
              <a:gd name="connsiteX5" fmla="*/ 30138 w 8946060"/>
              <a:gd name="connsiteY5" fmla="*/ 0 h 1893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46060" h="1893270">
                <a:moveTo>
                  <a:pt x="30138" y="0"/>
                </a:moveTo>
                <a:cubicBezTo>
                  <a:pt x="2782645" y="3131958"/>
                  <a:pt x="6002634" y="-354962"/>
                  <a:pt x="8946060" y="682642"/>
                </a:cubicBezTo>
                <a:cubicBezTo>
                  <a:pt x="8946060" y="1656780"/>
                  <a:pt x="8907960" y="744969"/>
                  <a:pt x="8907960" y="1719107"/>
                </a:cubicBezTo>
                <a:cubicBezTo>
                  <a:pt x="8379099" y="1874877"/>
                  <a:pt x="7271201" y="1831802"/>
                  <a:pt x="5786541" y="1835623"/>
                </a:cubicBezTo>
                <a:cubicBezTo>
                  <a:pt x="4301881" y="1839444"/>
                  <a:pt x="957126" y="2011575"/>
                  <a:pt x="0" y="1742032"/>
                </a:cubicBezTo>
                <a:lnTo>
                  <a:pt x="30138" y="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6472-A29D-EE4C-AFAB-BF650F8E200A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1998D-426A-984B-8DB6-D8DEA24F8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67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810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37DDA104-4E56-AE4C-B189-77C9CC491EA7}" type="datetimeFigureOut">
              <a:rPr lang="en-US"/>
              <a:pPr>
                <a:defRPr/>
              </a:pPr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8CD91EED-52FA-BA4B-A7BB-04577C321D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00013" y="88900"/>
            <a:ext cx="8942387" cy="6692900"/>
          </a:xfrm>
          <a:custGeom>
            <a:avLst/>
            <a:gdLst/>
            <a:ahLst/>
            <a:cxnLst/>
            <a:rect l="l" t="t" r="r" b="b"/>
            <a:pathLst>
              <a:path w="9131474" h="6858000">
                <a:moveTo>
                  <a:pt x="304800" y="279748"/>
                </a:moveTo>
                <a:lnTo>
                  <a:pt x="304800" y="6604348"/>
                </a:lnTo>
                <a:lnTo>
                  <a:pt x="8839200" y="6604348"/>
                </a:lnTo>
                <a:lnTo>
                  <a:pt x="8839200" y="279748"/>
                </a:lnTo>
                <a:close/>
                <a:moveTo>
                  <a:pt x="0" y="0"/>
                </a:moveTo>
                <a:lnTo>
                  <a:pt x="9131474" y="0"/>
                </a:lnTo>
                <a:lnTo>
                  <a:pt x="913147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B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pic>
        <p:nvPicPr>
          <p:cNvPr id="9" name="Picture 2" descr="http://smartmedslojd.se/wp-content/uploads/2016/05/intarsia26-1024x89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68" y="838200"/>
            <a:ext cx="562513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828800"/>
            <a:ext cx="2554287" cy="20574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-Skapa bilder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med trä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990600" y="152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 -</a:t>
            </a:r>
            <a:r>
              <a:rPr lang="sv-SE" sz="28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Inspirationslektion</a:t>
            </a:r>
            <a:endParaRPr lang="en-US" sz="2800" dirty="0"/>
          </a:p>
          <a:p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33032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10" name="Text Placeholder 2"/>
          <p:cNvSpPr txBox="1">
            <a:spLocks/>
          </p:cNvSpPr>
          <p:nvPr/>
        </p:nvSpPr>
        <p:spPr bwMode="auto">
          <a:xfrm>
            <a:off x="2743200" y="19050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en-US" sz="1400" dirty="0">
              <a:ea typeface="+mn-ea"/>
              <a:cs typeface="+mn-cs"/>
            </a:endParaRPr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auto">
          <a:xfrm>
            <a:off x="1600200" y="2133600"/>
            <a:ext cx="6477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5400" dirty="0"/>
              <a:t>Tekniken betraktas</a:t>
            </a:r>
          </a:p>
          <a:p>
            <a:r>
              <a:rPr lang="sv-SE" sz="5400" dirty="0"/>
              <a:t>än idag som exklusiv! </a:t>
            </a:r>
          </a:p>
        </p:txBody>
      </p:sp>
    </p:spTree>
    <p:extLst>
      <p:ext uri="{BB962C8B-B14F-4D97-AF65-F5344CB8AC3E}">
        <p14:creationId xmlns:p14="http://schemas.microsoft.com/office/powerpoint/2010/main" val="12481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828800"/>
            <a:ext cx="2554287" cy="9906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-Nytt liv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90600"/>
            <a:ext cx="5289639" cy="535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6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67400" y="1828800"/>
            <a:ext cx="2554287" cy="9906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-Finns i de flesta affärer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762000"/>
            <a:ext cx="4191000" cy="5581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9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1236" r="5899" b="5617"/>
          <a:stretch/>
        </p:blipFill>
        <p:spPr>
          <a:xfrm rot="5400000">
            <a:off x="4209038" y="1465838"/>
            <a:ext cx="5189776" cy="3765747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24" r="19166" b="2242"/>
          <a:stretch/>
        </p:blipFill>
        <p:spPr>
          <a:xfrm>
            <a:off x="457200" y="1676400"/>
            <a:ext cx="4274860" cy="4224558"/>
          </a:xfrm>
          <a:prstGeom prst="rect">
            <a:avLst/>
          </a:prstGeom>
        </p:spPr>
      </p:pic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5029200" y="228600"/>
            <a:ext cx="3048000" cy="5334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+mn-cs"/>
              </a:rPr>
              <a:t>Elevarbeten Nyvång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884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0" y="228600"/>
            <a:ext cx="3048000" cy="5334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+mn-cs"/>
              </a:rPr>
              <a:t>Elevarbeten Nyvång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1" t="7848" r="9907" b="7708"/>
          <a:stretch/>
        </p:blipFill>
        <p:spPr>
          <a:xfrm>
            <a:off x="457200" y="845191"/>
            <a:ext cx="4267200" cy="57912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" t="10035" r="17361" b="11076"/>
          <a:stretch/>
        </p:blipFill>
        <p:spPr>
          <a:xfrm>
            <a:off x="4876800" y="838200"/>
            <a:ext cx="3810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190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0200" y="1295400"/>
            <a:ext cx="2743200" cy="5334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Skuggningsteknik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990600"/>
            <a:ext cx="3835400" cy="545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6199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0200" y="1295400"/>
            <a:ext cx="2554287" cy="9906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Skuggningsteknik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81" y="1066800"/>
            <a:ext cx="7286519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611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314" y="1219200"/>
            <a:ext cx="2437086" cy="40386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1371600"/>
            <a:ext cx="3111500" cy="42672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5513" y="1828800"/>
            <a:ext cx="1563687" cy="6858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Cartoon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321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208" y="1600200"/>
            <a:ext cx="3252991" cy="3735266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605155"/>
            <a:ext cx="2665809" cy="374971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7913" y="1371600"/>
            <a:ext cx="1563687" cy="6858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Cartoon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163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816864"/>
            <a:ext cx="6705600" cy="543153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1143000"/>
            <a:ext cx="1563687" cy="6858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Cartoon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67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209800"/>
            <a:ext cx="6934200" cy="30480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800" dirty="0"/>
              <a:t>Intarsia kallas tekniken att lägga samman</a:t>
            </a:r>
            <a:br>
              <a:rPr lang="sv-SE" sz="2800" dirty="0"/>
            </a:br>
            <a:r>
              <a:rPr lang="sv-SE" sz="2800" dirty="0"/>
              <a:t>olikfärgade och formskurna </a:t>
            </a:r>
            <a:r>
              <a:rPr lang="sv-SE" sz="2800" dirty="0" err="1"/>
              <a:t>fanérbitar</a:t>
            </a:r>
            <a:r>
              <a:rPr lang="sv-SE" sz="2800" dirty="0"/>
              <a:t> så att</a:t>
            </a:r>
            <a:br>
              <a:rPr lang="sv-SE" sz="2800" dirty="0"/>
            </a:br>
            <a:r>
              <a:rPr lang="sv-SE" sz="2800" dirty="0"/>
              <a:t>dessa skapar ett mönster eller en bild på en</a:t>
            </a:r>
            <a:br>
              <a:rPr lang="sv-SE" sz="2800" dirty="0"/>
            </a:br>
            <a:r>
              <a:rPr lang="sv-SE" sz="2800" dirty="0"/>
              <a:t>större yta, till exempel en tavla, bordsskiva,</a:t>
            </a:r>
            <a:br>
              <a:rPr lang="sv-SE" sz="2800" dirty="0"/>
            </a:br>
            <a:r>
              <a:rPr lang="sv-SE" sz="2800" dirty="0"/>
              <a:t>en lådfront eller liknande. 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105400" y="1085672"/>
            <a:ext cx="228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-Skapa bilder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med trä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9294699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62600" y="1066800"/>
            <a:ext cx="1563687" cy="6858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Logotyper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51000"/>
            <a:ext cx="4051300" cy="2006600"/>
          </a:xfrm>
          <a:prstGeom prst="rect">
            <a:avLst/>
          </a:prstGeom>
        </p:spPr>
      </p:pic>
      <p:pic>
        <p:nvPicPr>
          <p:cNvPr id="12" name="Bildobjekt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191000"/>
            <a:ext cx="4699000" cy="2019300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426" y="2057400"/>
            <a:ext cx="3894174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2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295400"/>
            <a:ext cx="7848600" cy="4572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0" y="762000"/>
            <a:ext cx="1563687" cy="685800"/>
          </a:xfrm>
        </p:spPr>
        <p:txBody>
          <a:bodyPr rtlCol="0" anchor="t" anchorCtr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Logotyper</a:t>
            </a:r>
            <a:endParaRPr lang="en-US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530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52600"/>
            <a:ext cx="2971800" cy="1524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latin typeface="Chalkboard"/>
                <a:cs typeface="Chalkboard"/>
              </a:rPr>
              <a:t>Ornamentala dekorationer utförda i trä</a:t>
            </a:r>
            <a:endParaRPr lang="en-US" sz="2400" dirty="0">
              <a:solidFill>
                <a:srgbClr val="487089"/>
              </a:solidFill>
              <a:latin typeface="Chalkboard"/>
              <a:ea typeface="+mn-ea"/>
              <a:cs typeface="Chalkboard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114800" y="4800600"/>
            <a:ext cx="502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4000" dirty="0">
                <a:solidFill>
                  <a:schemeClr val="bg1"/>
                </a:solidFill>
                <a:cs typeface="Chalkboard SE Bold"/>
              </a:rPr>
              <a:t>KUNSKAPSOMRÅDE</a:t>
            </a:r>
          </a:p>
        </p:txBody>
      </p:sp>
      <p:pic>
        <p:nvPicPr>
          <p:cNvPr id="6" name="Bildobjekt 5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066800" y="457200"/>
            <a:ext cx="7086600" cy="685800"/>
          </a:xfrm>
        </p:spPr>
        <p:txBody>
          <a:bodyPr/>
          <a:lstStyle/>
          <a:p>
            <a:r>
              <a:rPr lang="sv-SE" sz="4800" dirty="0">
                <a:solidFill>
                  <a:srgbClr val="7F7F7F"/>
                </a:solidFill>
                <a:latin typeface="Chalkboard SE Bold"/>
                <a:cs typeface="Chalkboard SE Bold"/>
              </a:rPr>
              <a:t>INTARSIA</a:t>
            </a:r>
          </a:p>
        </p:txBody>
      </p:sp>
      <p:pic>
        <p:nvPicPr>
          <p:cNvPr id="5" name="Bildobjekt 4" descr="intarsia1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99" y="1295400"/>
            <a:ext cx="4384701" cy="34290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1371600" y="434975"/>
            <a:ext cx="4495800" cy="631825"/>
          </a:xfrm>
        </p:spPr>
        <p:txBody>
          <a:bodyPr/>
          <a:lstStyle/>
          <a:p>
            <a:r>
              <a:rPr lang="sv-SE" sz="4800" dirty="0">
                <a:solidFill>
                  <a:srgbClr val="7F7F7F"/>
                </a:solidFill>
                <a:latin typeface="Chalkboard SE Bold"/>
                <a:cs typeface="Chalkboard SE Bold"/>
              </a:rPr>
              <a:t>Visuellt stöd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295400"/>
            <a:ext cx="6553200" cy="3886200"/>
          </a:xfrm>
        </p:spPr>
        <p:txBody>
          <a:bodyPr rtlCol="0">
            <a:normAutofit/>
          </a:bodyPr>
          <a:lstStyle/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Inspirationslektion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.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Foton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från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tidigare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cs typeface="Chalkboard SE Regular"/>
              </a:rPr>
              <a:t>arbeten</a:t>
            </a:r>
            <a:endParaRPr lang="en-US" sz="2000" dirty="0">
              <a:solidFill>
                <a:srgbClr val="487089"/>
              </a:solidFill>
              <a:latin typeface="Chalkboard SE Regular"/>
              <a:ea typeface="+mn-ea"/>
              <a:cs typeface="Chalkboard SE Regular"/>
            </a:endParaRP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Alster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från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tidigare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elever</a:t>
            </a:r>
            <a:endParaRPr lang="en-US" sz="2000" dirty="0">
              <a:solidFill>
                <a:srgbClr val="487089"/>
              </a:solidFill>
              <a:latin typeface="Chalkboard SE Regular"/>
              <a:ea typeface="+mn-ea"/>
              <a:cs typeface="Chalkboard SE Regular"/>
            </a:endParaRP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PPT presentation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Skriv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/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motivera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dina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val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, din process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Duka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upp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ditt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planeringsmaterial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och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din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intarsiatavla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på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bänken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för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 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fotografering</a:t>
            </a:r>
            <a:endParaRPr lang="en-US" sz="2000" dirty="0">
              <a:solidFill>
                <a:srgbClr val="487089"/>
              </a:solidFill>
              <a:latin typeface="Chalkboard SE Regular"/>
              <a:ea typeface="+mn-ea"/>
              <a:cs typeface="Chalkboard SE Regular"/>
            </a:endParaRP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Klart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! (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bedömning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/</a:t>
            </a:r>
            <a:r>
              <a:rPr lang="en-US" sz="2000" dirty="0" err="1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betyg</a:t>
            </a:r>
            <a:r>
              <a:rPr lang="en-US" sz="20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)</a:t>
            </a:r>
          </a:p>
          <a:p>
            <a:pPr marL="457200" indent="-457200" algn="l" fontAlgn="auto">
              <a:spcAft>
                <a:spcPts val="0"/>
              </a:spcAft>
              <a:buFont typeface="Arial" pitchFamily="34" charset="0"/>
              <a:buAutoNum type="arabicPeriod"/>
              <a:defRPr/>
            </a:pPr>
            <a:endParaRPr lang="en-US" sz="2000" dirty="0">
              <a:solidFill>
                <a:srgbClr val="487089"/>
              </a:solidFill>
              <a:latin typeface="Chalkboard SE Regular"/>
              <a:ea typeface="+mn-ea"/>
              <a:cs typeface="Chalkboard SE Regular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114800" y="4800600"/>
            <a:ext cx="5029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4000" dirty="0">
                <a:solidFill>
                  <a:schemeClr val="bg1"/>
                </a:solidFill>
                <a:cs typeface="Chalkboard SE Bold"/>
              </a:rPr>
              <a:t>KUNSKAPSOMRÅDE</a:t>
            </a:r>
          </a:p>
        </p:txBody>
      </p:sp>
      <p:pic>
        <p:nvPicPr>
          <p:cNvPr id="5" name="Bildobjekt 4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  <p:extLst>
      <p:ext uri="{BB962C8B-B14F-4D97-AF65-F5344CB8AC3E}">
        <p14:creationId xmlns:p14="http://schemas.microsoft.com/office/powerpoint/2010/main" val="1654872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696200" cy="1143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Material </a:t>
            </a:r>
            <a:r>
              <a:rPr lang="mr-IN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–</a:t>
            </a:r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Verktyg - Maskiner</a:t>
            </a:r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05400"/>
          </a:xfrm>
        </p:spPr>
        <p:txBody>
          <a:bodyPr/>
          <a:lstStyle/>
          <a:p>
            <a:pPr marL="0" indent="0">
              <a:buNone/>
            </a:pPr>
            <a:r>
              <a:rPr lang="sv-SE" sz="2800" dirty="0">
                <a:latin typeface="Chalkboard SE Regular"/>
                <a:cs typeface="Chalkboard SE Regular"/>
              </a:rPr>
              <a:t>			</a:t>
            </a:r>
            <a:r>
              <a:rPr lang="sv-SE" sz="2800" dirty="0" err="1">
                <a:latin typeface="+mj-lt"/>
                <a:cs typeface="Chalkboard SE Regular"/>
              </a:rPr>
              <a:t>Fanér</a:t>
            </a:r>
            <a:r>
              <a:rPr lang="sv-SE" sz="2800" dirty="0">
                <a:latin typeface="+mj-lt"/>
                <a:cs typeface="Chalkboard SE Regular"/>
              </a:rPr>
              <a:t> </a:t>
            </a:r>
            <a:r>
              <a:rPr lang="sv-SE" sz="2800" dirty="0">
                <a:solidFill>
                  <a:schemeClr val="bg1">
                    <a:lumMod val="65000"/>
                  </a:schemeClr>
                </a:solidFill>
                <a:latin typeface="+mj-lt"/>
                <a:cs typeface="Chalkboard SE Regular"/>
              </a:rPr>
              <a:t>(använd kulör och textur  rätt)</a:t>
            </a:r>
            <a:br>
              <a:rPr lang="sv-SE" sz="2800" dirty="0">
                <a:solidFill>
                  <a:schemeClr val="bg1">
                    <a:lumMod val="65000"/>
                  </a:schemeClr>
                </a:solidFill>
                <a:latin typeface="+mj-lt"/>
                <a:cs typeface="Chalkboard SE Regular"/>
              </a:rPr>
            </a:br>
            <a:r>
              <a:rPr lang="sv-SE" sz="2800" dirty="0">
                <a:solidFill>
                  <a:schemeClr val="bg1">
                    <a:lumMod val="65000"/>
                  </a:schemeClr>
                </a:solidFill>
                <a:latin typeface="+mj-lt"/>
                <a:cs typeface="Chalkboard SE Regular"/>
              </a:rPr>
              <a:t>			</a:t>
            </a:r>
            <a:r>
              <a:rPr lang="sv-SE" sz="2800" dirty="0">
                <a:latin typeface="+mj-lt"/>
                <a:cs typeface="Chalkboard SE Regular"/>
              </a:rPr>
              <a:t>Karbonpapper</a:t>
            </a:r>
            <a:br>
              <a:rPr lang="sv-SE" sz="2800" dirty="0">
                <a:latin typeface="+mj-lt"/>
                <a:cs typeface="Chalkboard SE Regular"/>
              </a:rPr>
            </a:br>
            <a:r>
              <a:rPr lang="sv-SE" sz="2800" dirty="0">
                <a:latin typeface="+mj-lt"/>
                <a:cs typeface="Chalkboard SE Regular"/>
              </a:rPr>
              <a:t> 			Maskeringstejp </a:t>
            </a:r>
            <a:r>
              <a:rPr lang="sv-SE" sz="2800" dirty="0">
                <a:solidFill>
                  <a:srgbClr val="A6A6A6"/>
                </a:solidFill>
                <a:latin typeface="+mj-lt"/>
                <a:cs typeface="Chalkboard SE Regular"/>
              </a:rPr>
              <a:t>(mycket viktigt)</a:t>
            </a:r>
            <a:br>
              <a:rPr lang="sv-SE" sz="2800" dirty="0">
                <a:latin typeface="+mj-lt"/>
                <a:cs typeface="Chalkboard SE Regular"/>
              </a:rPr>
            </a:br>
            <a:r>
              <a:rPr lang="sv-SE" sz="2800" dirty="0">
                <a:latin typeface="+mj-lt"/>
                <a:cs typeface="Chalkboard SE Regular"/>
              </a:rPr>
              <a:t>                   		Lim </a:t>
            </a:r>
            <a:r>
              <a:rPr lang="sv-SE" sz="2800" dirty="0">
                <a:solidFill>
                  <a:schemeClr val="bg1">
                    <a:lumMod val="65000"/>
                  </a:schemeClr>
                </a:solidFill>
                <a:cs typeface="Chalkboard SE Regular"/>
              </a:rPr>
              <a:t>(applicera jämnt)</a:t>
            </a:r>
            <a:r>
              <a:rPr lang="sv-SE" sz="2800" dirty="0">
                <a:latin typeface="+mj-lt"/>
                <a:cs typeface="Chalkboard SE Regular"/>
              </a:rPr>
              <a:t> </a:t>
            </a:r>
            <a:br>
              <a:rPr lang="sv-SE" sz="2800" dirty="0">
                <a:latin typeface="+mj-lt"/>
                <a:cs typeface="Chalkboard SE Regular"/>
              </a:rPr>
            </a:br>
            <a:r>
              <a:rPr lang="sv-SE" sz="2800" dirty="0">
                <a:latin typeface="+mj-lt"/>
                <a:cs typeface="Chalkboard SE Regular"/>
              </a:rPr>
              <a:t>			</a:t>
            </a:r>
            <a:r>
              <a:rPr lang="sv-SE" sz="2800" dirty="0" err="1">
                <a:latin typeface="+mj-lt"/>
                <a:cs typeface="Chalkboard SE Regular"/>
              </a:rPr>
              <a:t>Kryssfanérskiva</a:t>
            </a:r>
            <a:r>
              <a:rPr lang="sv-SE" sz="2800" dirty="0">
                <a:latin typeface="+mj-lt"/>
                <a:cs typeface="Chalkboard SE Regular"/>
              </a:rPr>
              <a:t> </a:t>
            </a:r>
            <a:r>
              <a:rPr lang="sv-SE" sz="2800" dirty="0">
                <a:solidFill>
                  <a:schemeClr val="bg1">
                    <a:lumMod val="65000"/>
                  </a:schemeClr>
                </a:solidFill>
                <a:cs typeface="Chalkboard SE Regular"/>
              </a:rPr>
              <a:t>(limma </a:t>
            </a:r>
            <a:r>
              <a:rPr lang="sv-SE" sz="2800" dirty="0" err="1">
                <a:solidFill>
                  <a:schemeClr val="bg1">
                    <a:lumMod val="65000"/>
                  </a:schemeClr>
                </a:solidFill>
                <a:cs typeface="Chalkboard SE Regular"/>
              </a:rPr>
              <a:t>fanérarbetet</a:t>
            </a:r>
            <a:r>
              <a:rPr lang="sv-SE" sz="2800" dirty="0">
                <a:solidFill>
                  <a:schemeClr val="bg1">
                    <a:lumMod val="65000"/>
                  </a:schemeClr>
                </a:solidFill>
                <a:cs typeface="Chalkboard SE Regular"/>
              </a:rPr>
              <a:t> på)</a:t>
            </a:r>
            <a:r>
              <a:rPr lang="sv-SE" sz="2800" dirty="0">
                <a:latin typeface="+mj-lt"/>
                <a:cs typeface="Chalkboard SE Regular"/>
              </a:rPr>
              <a:t>		 	Olja eller lack </a:t>
            </a:r>
            <a:r>
              <a:rPr lang="sv-SE" sz="2800" dirty="0">
                <a:solidFill>
                  <a:schemeClr val="bg1">
                    <a:lumMod val="65000"/>
                  </a:schemeClr>
                </a:solidFill>
                <a:latin typeface="+mj-lt"/>
                <a:cs typeface="Chalkboard SE Regular"/>
              </a:rPr>
              <a:t>(ytbehandling)</a:t>
            </a:r>
            <a:br>
              <a:rPr lang="sv-SE" sz="2800" dirty="0">
                <a:solidFill>
                  <a:schemeClr val="bg1">
                    <a:lumMod val="65000"/>
                  </a:schemeClr>
                </a:solidFill>
                <a:cs typeface="Chalkboard SE Regular"/>
              </a:rPr>
            </a:br>
            <a:r>
              <a:rPr lang="sv-SE" sz="2800" dirty="0">
                <a:solidFill>
                  <a:schemeClr val="bg1">
                    <a:lumMod val="65000"/>
                  </a:schemeClr>
                </a:solidFill>
                <a:cs typeface="Chalkboard SE Regular"/>
              </a:rPr>
              <a:t>                                  </a:t>
            </a:r>
            <a:r>
              <a:rPr lang="sv-SE" sz="2800" dirty="0">
                <a:cs typeface="Chalkboard SE Regular"/>
              </a:rPr>
              <a:t>Papper </a:t>
            </a:r>
            <a:r>
              <a:rPr lang="sv-SE" sz="2800" dirty="0">
                <a:solidFill>
                  <a:srgbClr val="A6A6A6"/>
                </a:solidFill>
                <a:cs typeface="Chalkboard SE Regular"/>
              </a:rPr>
              <a:t>(olika färger)</a:t>
            </a:r>
            <a:endParaRPr lang="sv-SE" sz="2800" dirty="0">
              <a:solidFill>
                <a:srgbClr val="A6A6A6"/>
              </a:solidFill>
              <a:latin typeface="+mj-lt"/>
              <a:cs typeface="Chalkboard SE Regular"/>
            </a:endParaRPr>
          </a:p>
          <a:p>
            <a:r>
              <a:rPr lang="sv-SE" sz="2800" dirty="0">
                <a:solidFill>
                  <a:srgbClr val="0000FF"/>
                </a:solidFill>
                <a:latin typeface="Chalkboard SE Regular"/>
                <a:cs typeface="Chalkboard SE Regular"/>
              </a:rPr>
              <a:t>Verktyg</a:t>
            </a:r>
            <a:r>
              <a:rPr lang="sv-SE" sz="2800" dirty="0">
                <a:latin typeface="Chalkboard SE Regular"/>
                <a:cs typeface="Chalkboard SE Regular"/>
              </a:rPr>
              <a:t>:</a:t>
            </a:r>
            <a:r>
              <a:rPr lang="sv-SE" sz="2800" dirty="0">
                <a:latin typeface="+mj-lt"/>
                <a:cs typeface="Chalkboard SE Regular"/>
              </a:rPr>
              <a:t> Modellkniv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skärbräda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pressplattor skruvtvingar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slipkloss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anslagsvinkel</a:t>
            </a:r>
            <a:endParaRPr lang="sv-SE" sz="2800" dirty="0">
              <a:latin typeface="+mj-lt"/>
              <a:cs typeface="Chalkboard SE Regular"/>
            </a:endParaRPr>
          </a:p>
          <a:p>
            <a:r>
              <a:rPr lang="sv-SE" sz="2800" dirty="0">
                <a:solidFill>
                  <a:srgbClr val="487089"/>
                </a:solidFill>
                <a:latin typeface="Chalkboard SE Regular"/>
                <a:cs typeface="Chalkboard SE Regular"/>
              </a:rPr>
              <a:t>Maskiner</a:t>
            </a:r>
            <a:r>
              <a:rPr lang="sv-SE" sz="2800" dirty="0">
                <a:latin typeface="Chalkboard SE Regular"/>
                <a:cs typeface="Chalkboard SE Regular"/>
              </a:rPr>
              <a:t>:</a:t>
            </a:r>
            <a:r>
              <a:rPr lang="sv-SE" sz="2800" dirty="0">
                <a:latin typeface="+mj-lt"/>
                <a:cs typeface="Chalkboard SE Regular"/>
              </a:rPr>
              <a:t> </a:t>
            </a:r>
            <a:r>
              <a:rPr lang="sv-SE" sz="2800" dirty="0">
                <a:cs typeface="Chalkboard SE Regular"/>
              </a:rPr>
              <a:t>Slipmaskin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såg </a:t>
            </a:r>
            <a:r>
              <a:rPr lang="mr-IN" sz="2800" dirty="0">
                <a:cs typeface="Chalkboard SE Regular"/>
              </a:rPr>
              <a:t>–</a:t>
            </a:r>
            <a:r>
              <a:rPr lang="sv-SE" sz="2800" dirty="0">
                <a:cs typeface="Chalkboard SE Regular"/>
              </a:rPr>
              <a:t> Maskinkontursåg </a:t>
            </a:r>
            <a:r>
              <a:rPr lang="mr-IN" sz="2800" dirty="0">
                <a:cs typeface="Chalkboard SE Regular"/>
              </a:rPr>
              <a:t>–</a:t>
            </a:r>
            <a:br>
              <a:rPr lang="sv-SE" sz="2800" dirty="0">
                <a:cs typeface="Chalkboard SE Regular"/>
              </a:rPr>
            </a:br>
            <a:r>
              <a:rPr lang="sv-SE" sz="2800" dirty="0">
                <a:cs typeface="Chalkboard SE Regular"/>
              </a:rPr>
              <a:t>Skruvdragare </a:t>
            </a:r>
            <a:endParaRPr lang="sv-SE" sz="2800" dirty="0">
              <a:latin typeface="Chalkboard SE Regular"/>
              <a:cs typeface="Chalkboard SE Regular"/>
            </a:endParaRPr>
          </a:p>
        </p:txBody>
      </p:sp>
      <p:sp>
        <p:nvSpPr>
          <p:cNvPr id="4" name="Vänster klammerparentes 3"/>
          <p:cNvSpPr/>
          <p:nvPr/>
        </p:nvSpPr>
        <p:spPr>
          <a:xfrm>
            <a:off x="2209800" y="1295400"/>
            <a:ext cx="959556" cy="2895600"/>
          </a:xfrm>
          <a:prstGeom prst="leftBrac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sv-SE"/>
          </a:p>
        </p:txBody>
      </p:sp>
      <p:sp>
        <p:nvSpPr>
          <p:cNvPr id="3" name="textruta 2"/>
          <p:cNvSpPr txBox="1"/>
          <p:nvPr/>
        </p:nvSpPr>
        <p:spPr>
          <a:xfrm rot="19681133">
            <a:off x="758204" y="2220740"/>
            <a:ext cx="1585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rgbClr val="008000"/>
                </a:solidFill>
                <a:latin typeface="Chalkboard SE Regular"/>
                <a:cs typeface="Chalkboard SE Regular"/>
              </a:rPr>
              <a:t>Material</a:t>
            </a:r>
            <a:endParaRPr lang="sv-SE" sz="2800" dirty="0">
              <a:latin typeface="Chalkboard SE Regular"/>
              <a:cs typeface="Chalkboard SE Regular"/>
            </a:endParaRPr>
          </a:p>
        </p:txBody>
      </p:sp>
      <p:pic>
        <p:nvPicPr>
          <p:cNvPr id="6" name="Bildobjekt 5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  <p:extLst>
      <p:ext uri="{BB962C8B-B14F-4D97-AF65-F5344CB8AC3E}">
        <p14:creationId xmlns:p14="http://schemas.microsoft.com/office/powerpoint/2010/main" val="1486066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TRESTEGSRAKET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657600" y="16764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3. Påbörja ditt intarsiaarbete</a:t>
            </a:r>
          </a:p>
        </p:txBody>
      </p:sp>
      <p:sp>
        <p:nvSpPr>
          <p:cNvPr id="14" name="textruta 13"/>
          <p:cNvSpPr txBox="1"/>
          <p:nvPr/>
        </p:nvSpPr>
        <p:spPr>
          <a:xfrm>
            <a:off x="3291021" y="2743200"/>
            <a:ext cx="3338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2. Öva med </a:t>
            </a:r>
            <a:r>
              <a:rPr lang="sv-SE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fanér</a:t>
            </a:r>
            <a:endParaRPr lang="sv-SE" sz="2800" dirty="0">
              <a:solidFill>
                <a:schemeClr val="tx1">
                  <a:lumMod val="75000"/>
                  <a:lumOff val="25000"/>
                </a:schemeClr>
              </a:solidFill>
              <a:latin typeface="Chalkboard SE Regular"/>
              <a:cs typeface="Chalkboard SE Regular"/>
            </a:endParaRPr>
          </a:p>
        </p:txBody>
      </p:sp>
      <p:sp>
        <p:nvSpPr>
          <p:cNvPr id="15" name="textruta 14"/>
          <p:cNvSpPr txBox="1"/>
          <p:nvPr/>
        </p:nvSpPr>
        <p:spPr>
          <a:xfrm>
            <a:off x="2551084" y="3886200"/>
            <a:ext cx="3392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1. Öva med papper</a:t>
            </a:r>
          </a:p>
        </p:txBody>
      </p:sp>
      <p:pic>
        <p:nvPicPr>
          <p:cNvPr id="10" name="Bildobjekt 9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pic>
        <p:nvPicPr>
          <p:cNvPr id="2" name="Bildobjekt 1" descr="rak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3073400" cy="41656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   ÖVA MED PAPPER </a:t>
            </a:r>
            <a:r>
              <a:rPr lang="sv-SE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(steg 1)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2286000" y="13055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Dessa former skall skäras ut</a:t>
            </a:r>
          </a:p>
        </p:txBody>
      </p:sp>
      <p:pic>
        <p:nvPicPr>
          <p:cNvPr id="10" name="Bildobjekt 9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pic>
        <p:nvPicPr>
          <p:cNvPr id="2" name="Bildobjekt 1" descr="rake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21145"/>
            <a:ext cx="778572" cy="105525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60973" y="2209800"/>
            <a:ext cx="1525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triangel </a:t>
            </a:r>
          </a:p>
        </p:txBody>
      </p:sp>
      <p:sp>
        <p:nvSpPr>
          <p:cNvPr id="8" name="Rektangel 7"/>
          <p:cNvSpPr/>
          <p:nvPr/>
        </p:nvSpPr>
        <p:spPr>
          <a:xfrm>
            <a:off x="2672157" y="2205335"/>
            <a:ext cx="1747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rektangel </a:t>
            </a:r>
          </a:p>
        </p:txBody>
      </p:sp>
      <p:sp>
        <p:nvSpPr>
          <p:cNvPr id="9" name="Rektangel 8"/>
          <p:cNvSpPr/>
          <p:nvPr/>
        </p:nvSpPr>
        <p:spPr>
          <a:xfrm>
            <a:off x="4812497" y="2209800"/>
            <a:ext cx="151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kvadrat  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839211" y="2209800"/>
            <a:ext cx="1237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cirkel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762318" y="3805535"/>
            <a:ext cx="1447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</a:t>
            </a:r>
            <a:r>
              <a:rPr lang="sv-SE" dirty="0" err="1"/>
              <a:t>friform</a:t>
            </a:r>
            <a:r>
              <a:rPr lang="sv-SE" dirty="0"/>
              <a:t> 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708910" y="3810000"/>
            <a:ext cx="2151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kombination </a:t>
            </a:r>
          </a:p>
        </p:txBody>
      </p:sp>
      <p:sp>
        <p:nvSpPr>
          <p:cNvPr id="18" name="Likbent triangel 17"/>
          <p:cNvSpPr/>
          <p:nvPr/>
        </p:nvSpPr>
        <p:spPr>
          <a:xfrm>
            <a:off x="1219200" y="2819400"/>
            <a:ext cx="488950" cy="435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19" name="Rektangel 18"/>
          <p:cNvSpPr/>
          <p:nvPr/>
        </p:nvSpPr>
        <p:spPr>
          <a:xfrm>
            <a:off x="2971800" y="2819400"/>
            <a:ext cx="1041400" cy="467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0" name="Rektangel 19"/>
          <p:cNvSpPr/>
          <p:nvPr/>
        </p:nvSpPr>
        <p:spPr>
          <a:xfrm>
            <a:off x="5334000" y="2842895"/>
            <a:ext cx="541655" cy="5099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1" name="Ellips 20"/>
          <p:cNvSpPr/>
          <p:nvPr/>
        </p:nvSpPr>
        <p:spPr>
          <a:xfrm>
            <a:off x="7220211" y="2819400"/>
            <a:ext cx="520700" cy="5207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2" name="Frihandsfigur 21"/>
          <p:cNvSpPr/>
          <p:nvPr/>
        </p:nvSpPr>
        <p:spPr>
          <a:xfrm>
            <a:off x="938530" y="4508500"/>
            <a:ext cx="1171575" cy="520700"/>
          </a:xfrm>
          <a:custGeom>
            <a:avLst/>
            <a:gdLst>
              <a:gd name="connsiteX0" fmla="*/ 10992 w 1172019"/>
              <a:gd name="connsiteY0" fmla="*/ 297774 h 521058"/>
              <a:gd name="connsiteX1" fmla="*/ 10992 w 1172019"/>
              <a:gd name="connsiteY1" fmla="*/ 180816 h 521058"/>
              <a:gd name="connsiteX2" fmla="*/ 21625 w 1172019"/>
              <a:gd name="connsiteY2" fmla="*/ 148918 h 521058"/>
              <a:gd name="connsiteX3" fmla="*/ 53522 w 1172019"/>
              <a:gd name="connsiteY3" fmla="*/ 138286 h 521058"/>
              <a:gd name="connsiteX4" fmla="*/ 74787 w 1172019"/>
              <a:gd name="connsiteY4" fmla="*/ 117020 h 521058"/>
              <a:gd name="connsiteX5" fmla="*/ 106685 w 1172019"/>
              <a:gd name="connsiteY5" fmla="*/ 106388 h 521058"/>
              <a:gd name="connsiteX6" fmla="*/ 372499 w 1172019"/>
              <a:gd name="connsiteY6" fmla="*/ 95755 h 521058"/>
              <a:gd name="connsiteX7" fmla="*/ 436294 w 1172019"/>
              <a:gd name="connsiteY7" fmla="*/ 53225 h 521058"/>
              <a:gd name="connsiteX8" fmla="*/ 500090 w 1172019"/>
              <a:gd name="connsiteY8" fmla="*/ 21327 h 521058"/>
              <a:gd name="connsiteX9" fmla="*/ 563885 w 1172019"/>
              <a:gd name="connsiteY9" fmla="*/ 10695 h 521058"/>
              <a:gd name="connsiteX10" fmla="*/ 595783 w 1172019"/>
              <a:gd name="connsiteY10" fmla="*/ 62 h 521058"/>
              <a:gd name="connsiteX11" fmla="*/ 702108 w 1172019"/>
              <a:gd name="connsiteY11" fmla="*/ 10695 h 521058"/>
              <a:gd name="connsiteX12" fmla="*/ 712741 w 1172019"/>
              <a:gd name="connsiteY12" fmla="*/ 42593 h 521058"/>
              <a:gd name="connsiteX13" fmla="*/ 723373 w 1172019"/>
              <a:gd name="connsiteY13" fmla="*/ 95755 h 521058"/>
              <a:gd name="connsiteX14" fmla="*/ 734006 w 1172019"/>
              <a:gd name="connsiteY14" fmla="*/ 127653 h 521058"/>
              <a:gd name="connsiteX15" fmla="*/ 765904 w 1172019"/>
              <a:gd name="connsiteY15" fmla="*/ 138286 h 521058"/>
              <a:gd name="connsiteX16" fmla="*/ 819066 w 1172019"/>
              <a:gd name="connsiteY16" fmla="*/ 148918 h 521058"/>
              <a:gd name="connsiteX17" fmla="*/ 904127 w 1172019"/>
              <a:gd name="connsiteY17" fmla="*/ 138286 h 521058"/>
              <a:gd name="connsiteX18" fmla="*/ 946657 w 1172019"/>
              <a:gd name="connsiteY18" fmla="*/ 117020 h 521058"/>
              <a:gd name="connsiteX19" fmla="*/ 1010453 w 1172019"/>
              <a:gd name="connsiteY19" fmla="*/ 74490 h 521058"/>
              <a:gd name="connsiteX20" fmla="*/ 1042350 w 1172019"/>
              <a:gd name="connsiteY20" fmla="*/ 53225 h 521058"/>
              <a:gd name="connsiteX21" fmla="*/ 1074248 w 1172019"/>
              <a:gd name="connsiteY21" fmla="*/ 42593 h 521058"/>
              <a:gd name="connsiteX22" fmla="*/ 1148676 w 1172019"/>
              <a:gd name="connsiteY22" fmla="*/ 53225 h 521058"/>
              <a:gd name="connsiteX23" fmla="*/ 1169941 w 1172019"/>
              <a:gd name="connsiteY23" fmla="*/ 117020 h 521058"/>
              <a:gd name="connsiteX24" fmla="*/ 1138043 w 1172019"/>
              <a:gd name="connsiteY24" fmla="*/ 329672 h 521058"/>
              <a:gd name="connsiteX25" fmla="*/ 1084880 w 1172019"/>
              <a:gd name="connsiteY25" fmla="*/ 382834 h 521058"/>
              <a:gd name="connsiteX26" fmla="*/ 1063615 w 1172019"/>
              <a:gd name="connsiteY26" fmla="*/ 414732 h 521058"/>
              <a:gd name="connsiteX27" fmla="*/ 999820 w 1172019"/>
              <a:gd name="connsiteY27" fmla="*/ 435997 h 521058"/>
              <a:gd name="connsiteX28" fmla="*/ 957290 w 1172019"/>
              <a:gd name="connsiteY28" fmla="*/ 425365 h 521058"/>
              <a:gd name="connsiteX29" fmla="*/ 946657 w 1172019"/>
              <a:gd name="connsiteY29" fmla="*/ 393467 h 521058"/>
              <a:gd name="connsiteX30" fmla="*/ 882862 w 1172019"/>
              <a:gd name="connsiteY30" fmla="*/ 340304 h 521058"/>
              <a:gd name="connsiteX31" fmla="*/ 691476 w 1172019"/>
              <a:gd name="connsiteY31" fmla="*/ 372202 h 521058"/>
              <a:gd name="connsiteX32" fmla="*/ 680843 w 1172019"/>
              <a:gd name="connsiteY32" fmla="*/ 404099 h 521058"/>
              <a:gd name="connsiteX33" fmla="*/ 691476 w 1172019"/>
              <a:gd name="connsiteY33" fmla="*/ 435997 h 521058"/>
              <a:gd name="connsiteX34" fmla="*/ 702108 w 1172019"/>
              <a:gd name="connsiteY34" fmla="*/ 510425 h 521058"/>
              <a:gd name="connsiteX35" fmla="*/ 670211 w 1172019"/>
              <a:gd name="connsiteY35" fmla="*/ 521058 h 521058"/>
              <a:gd name="connsiteX36" fmla="*/ 542620 w 1172019"/>
              <a:gd name="connsiteY36" fmla="*/ 510425 h 521058"/>
              <a:gd name="connsiteX37" fmla="*/ 500090 w 1172019"/>
              <a:gd name="connsiteY37" fmla="*/ 446630 h 521058"/>
              <a:gd name="connsiteX38" fmla="*/ 457559 w 1172019"/>
              <a:gd name="connsiteY38" fmla="*/ 393467 h 521058"/>
              <a:gd name="connsiteX39" fmla="*/ 287439 w 1172019"/>
              <a:gd name="connsiteY39" fmla="*/ 361569 h 521058"/>
              <a:gd name="connsiteX40" fmla="*/ 255541 w 1172019"/>
              <a:gd name="connsiteY40" fmla="*/ 350937 h 521058"/>
              <a:gd name="connsiteX41" fmla="*/ 223643 w 1172019"/>
              <a:gd name="connsiteY41" fmla="*/ 329672 h 521058"/>
              <a:gd name="connsiteX42" fmla="*/ 106685 w 1172019"/>
              <a:gd name="connsiteY42" fmla="*/ 340304 h 521058"/>
              <a:gd name="connsiteX43" fmla="*/ 10992 w 1172019"/>
              <a:gd name="connsiteY43" fmla="*/ 340304 h 521058"/>
              <a:gd name="connsiteX44" fmla="*/ 359 w 1172019"/>
              <a:gd name="connsiteY44" fmla="*/ 297774 h 521058"/>
              <a:gd name="connsiteX45" fmla="*/ 10992 w 1172019"/>
              <a:gd name="connsiteY45" fmla="*/ 297774 h 52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2019" h="521058">
                <a:moveTo>
                  <a:pt x="10992" y="297774"/>
                </a:moveTo>
                <a:cubicBezTo>
                  <a:pt x="12764" y="278281"/>
                  <a:pt x="-4760" y="251698"/>
                  <a:pt x="10992" y="180816"/>
                </a:cubicBezTo>
                <a:cubicBezTo>
                  <a:pt x="13423" y="169875"/>
                  <a:pt x="13700" y="156843"/>
                  <a:pt x="21625" y="148918"/>
                </a:cubicBezTo>
                <a:cubicBezTo>
                  <a:pt x="29550" y="140993"/>
                  <a:pt x="42890" y="141830"/>
                  <a:pt x="53522" y="138286"/>
                </a:cubicBezTo>
                <a:cubicBezTo>
                  <a:pt x="60610" y="131197"/>
                  <a:pt x="66191" y="122178"/>
                  <a:pt x="74787" y="117020"/>
                </a:cubicBezTo>
                <a:cubicBezTo>
                  <a:pt x="84398" y="111254"/>
                  <a:pt x="95506" y="107187"/>
                  <a:pt x="106685" y="106388"/>
                </a:cubicBezTo>
                <a:cubicBezTo>
                  <a:pt x="195135" y="100070"/>
                  <a:pt x="283894" y="99299"/>
                  <a:pt x="372499" y="95755"/>
                </a:cubicBezTo>
                <a:lnTo>
                  <a:pt x="436294" y="53225"/>
                </a:lnTo>
                <a:cubicBezTo>
                  <a:pt x="464968" y="34109"/>
                  <a:pt x="467076" y="28663"/>
                  <a:pt x="500090" y="21327"/>
                </a:cubicBezTo>
                <a:cubicBezTo>
                  <a:pt x="521135" y="16650"/>
                  <a:pt x="542620" y="14239"/>
                  <a:pt x="563885" y="10695"/>
                </a:cubicBezTo>
                <a:cubicBezTo>
                  <a:pt x="574518" y="7151"/>
                  <a:pt x="584575" y="62"/>
                  <a:pt x="595783" y="62"/>
                </a:cubicBezTo>
                <a:cubicBezTo>
                  <a:pt x="631401" y="62"/>
                  <a:pt x="668634" y="-1478"/>
                  <a:pt x="702108" y="10695"/>
                </a:cubicBezTo>
                <a:cubicBezTo>
                  <a:pt x="712641" y="14525"/>
                  <a:pt x="710023" y="31720"/>
                  <a:pt x="712741" y="42593"/>
                </a:cubicBezTo>
                <a:cubicBezTo>
                  <a:pt x="717124" y="60125"/>
                  <a:pt x="718990" y="78223"/>
                  <a:pt x="723373" y="95755"/>
                </a:cubicBezTo>
                <a:cubicBezTo>
                  <a:pt x="726091" y="106628"/>
                  <a:pt x="726081" y="119728"/>
                  <a:pt x="734006" y="127653"/>
                </a:cubicBezTo>
                <a:cubicBezTo>
                  <a:pt x="741931" y="135578"/>
                  <a:pt x="755031" y="135568"/>
                  <a:pt x="765904" y="138286"/>
                </a:cubicBezTo>
                <a:cubicBezTo>
                  <a:pt x="783436" y="142669"/>
                  <a:pt x="801345" y="145374"/>
                  <a:pt x="819066" y="148918"/>
                </a:cubicBezTo>
                <a:cubicBezTo>
                  <a:pt x="847420" y="145374"/>
                  <a:pt x="876406" y="145216"/>
                  <a:pt x="904127" y="138286"/>
                </a:cubicBezTo>
                <a:cubicBezTo>
                  <a:pt x="919504" y="134442"/>
                  <a:pt x="933066" y="125175"/>
                  <a:pt x="946657" y="117020"/>
                </a:cubicBezTo>
                <a:cubicBezTo>
                  <a:pt x="968572" y="103871"/>
                  <a:pt x="989188" y="88667"/>
                  <a:pt x="1010453" y="74490"/>
                </a:cubicBezTo>
                <a:cubicBezTo>
                  <a:pt x="1021085" y="67402"/>
                  <a:pt x="1030227" y="57266"/>
                  <a:pt x="1042350" y="53225"/>
                </a:cubicBezTo>
                <a:lnTo>
                  <a:pt x="1074248" y="42593"/>
                </a:lnTo>
                <a:cubicBezTo>
                  <a:pt x="1099057" y="46137"/>
                  <a:pt x="1128894" y="37839"/>
                  <a:pt x="1148676" y="53225"/>
                </a:cubicBezTo>
                <a:cubicBezTo>
                  <a:pt x="1166370" y="66987"/>
                  <a:pt x="1169941" y="117020"/>
                  <a:pt x="1169941" y="117020"/>
                </a:cubicBezTo>
                <a:cubicBezTo>
                  <a:pt x="1164382" y="211524"/>
                  <a:pt x="1191554" y="268517"/>
                  <a:pt x="1138043" y="329672"/>
                </a:cubicBezTo>
                <a:cubicBezTo>
                  <a:pt x="1121540" y="348532"/>
                  <a:pt x="1098781" y="361982"/>
                  <a:pt x="1084880" y="382834"/>
                </a:cubicBezTo>
                <a:cubicBezTo>
                  <a:pt x="1077792" y="393467"/>
                  <a:pt x="1074451" y="407959"/>
                  <a:pt x="1063615" y="414732"/>
                </a:cubicBezTo>
                <a:cubicBezTo>
                  <a:pt x="1044607" y="426612"/>
                  <a:pt x="999820" y="435997"/>
                  <a:pt x="999820" y="435997"/>
                </a:cubicBezTo>
                <a:cubicBezTo>
                  <a:pt x="985643" y="432453"/>
                  <a:pt x="968701" y="434494"/>
                  <a:pt x="957290" y="425365"/>
                </a:cubicBezTo>
                <a:cubicBezTo>
                  <a:pt x="948538" y="418364"/>
                  <a:pt x="952874" y="402792"/>
                  <a:pt x="946657" y="393467"/>
                </a:cubicBezTo>
                <a:cubicBezTo>
                  <a:pt x="930284" y="368907"/>
                  <a:pt x="906399" y="355995"/>
                  <a:pt x="882862" y="340304"/>
                </a:cubicBezTo>
                <a:cubicBezTo>
                  <a:pt x="867302" y="341341"/>
                  <a:pt x="730128" y="323887"/>
                  <a:pt x="691476" y="372202"/>
                </a:cubicBezTo>
                <a:cubicBezTo>
                  <a:pt x="684475" y="380954"/>
                  <a:pt x="684387" y="393467"/>
                  <a:pt x="680843" y="404099"/>
                </a:cubicBezTo>
                <a:cubicBezTo>
                  <a:pt x="684387" y="414732"/>
                  <a:pt x="686464" y="425972"/>
                  <a:pt x="691476" y="435997"/>
                </a:cubicBezTo>
                <a:cubicBezTo>
                  <a:pt x="706168" y="465381"/>
                  <a:pt x="732626" y="472277"/>
                  <a:pt x="702108" y="510425"/>
                </a:cubicBezTo>
                <a:cubicBezTo>
                  <a:pt x="695107" y="519177"/>
                  <a:pt x="680843" y="517514"/>
                  <a:pt x="670211" y="521058"/>
                </a:cubicBezTo>
                <a:cubicBezTo>
                  <a:pt x="627681" y="517514"/>
                  <a:pt x="581720" y="527531"/>
                  <a:pt x="542620" y="510425"/>
                </a:cubicBezTo>
                <a:cubicBezTo>
                  <a:pt x="519205" y="500181"/>
                  <a:pt x="514267" y="467895"/>
                  <a:pt x="500090" y="446630"/>
                </a:cubicBezTo>
                <a:cubicBezTo>
                  <a:pt x="492576" y="435359"/>
                  <a:pt x="472712" y="401043"/>
                  <a:pt x="457559" y="393467"/>
                </a:cubicBezTo>
                <a:cubicBezTo>
                  <a:pt x="400634" y="365005"/>
                  <a:pt x="351458" y="367971"/>
                  <a:pt x="287439" y="361569"/>
                </a:cubicBezTo>
                <a:cubicBezTo>
                  <a:pt x="276806" y="358025"/>
                  <a:pt x="265566" y="355949"/>
                  <a:pt x="255541" y="350937"/>
                </a:cubicBezTo>
                <a:cubicBezTo>
                  <a:pt x="244111" y="345222"/>
                  <a:pt x="236389" y="330582"/>
                  <a:pt x="223643" y="329672"/>
                </a:cubicBezTo>
                <a:cubicBezTo>
                  <a:pt x="184596" y="326883"/>
                  <a:pt x="145671" y="336760"/>
                  <a:pt x="106685" y="340304"/>
                </a:cubicBezTo>
                <a:cubicBezTo>
                  <a:pt x="74676" y="350974"/>
                  <a:pt x="46717" y="365822"/>
                  <a:pt x="10992" y="340304"/>
                </a:cubicBezTo>
                <a:cubicBezTo>
                  <a:pt x="-899" y="331810"/>
                  <a:pt x="4980" y="311637"/>
                  <a:pt x="359" y="297774"/>
                </a:cubicBezTo>
                <a:cubicBezTo>
                  <a:pt x="-2147" y="290256"/>
                  <a:pt x="9220" y="317267"/>
                  <a:pt x="10992" y="297774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3" name="Romb 22"/>
          <p:cNvSpPr/>
          <p:nvPr/>
        </p:nvSpPr>
        <p:spPr>
          <a:xfrm>
            <a:off x="2590800" y="4365625"/>
            <a:ext cx="956310" cy="88201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4" name="Ellips 23"/>
          <p:cNvSpPr/>
          <p:nvPr/>
        </p:nvSpPr>
        <p:spPr>
          <a:xfrm>
            <a:off x="3175635" y="4343400"/>
            <a:ext cx="850265" cy="8502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5" name="Höger 24"/>
          <p:cNvSpPr/>
          <p:nvPr/>
        </p:nvSpPr>
        <p:spPr>
          <a:xfrm>
            <a:off x="3839845" y="4403725"/>
            <a:ext cx="850265" cy="722630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17" name="textruta 16"/>
          <p:cNvSpPr txBox="1"/>
          <p:nvPr/>
        </p:nvSpPr>
        <p:spPr>
          <a:xfrm>
            <a:off x="4876800" y="43344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En kombination av minst två former.</a:t>
            </a:r>
            <a:br>
              <a:rPr lang="sv-SE" sz="1800" dirty="0"/>
            </a:br>
            <a:r>
              <a:rPr lang="sv-SE" sz="1800" dirty="0"/>
              <a:t>OBS! dessa två former måste bryta</a:t>
            </a:r>
            <a:br>
              <a:rPr lang="sv-SE" sz="1800" dirty="0"/>
            </a:br>
            <a:r>
              <a:rPr lang="sv-SE" sz="1800" dirty="0"/>
              <a:t>varandras konturer och ha olika färger. 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  <p:extLst>
      <p:ext uri="{BB962C8B-B14F-4D97-AF65-F5344CB8AC3E}">
        <p14:creationId xmlns:p14="http://schemas.microsoft.com/office/powerpoint/2010/main" val="3146591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  ÖVA MED FANÉR </a:t>
            </a:r>
            <a:r>
              <a:rPr lang="sv-SE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(steg 2)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2286000" y="130558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Välj tre av dessa + kombination</a:t>
            </a:r>
          </a:p>
        </p:txBody>
      </p:sp>
      <p:pic>
        <p:nvPicPr>
          <p:cNvPr id="10" name="Bildobjekt 9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pic>
        <p:nvPicPr>
          <p:cNvPr id="2" name="Bildobjekt 1" descr="rake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21145"/>
            <a:ext cx="778572" cy="1055255"/>
          </a:xfrm>
          <a:prstGeom prst="rect">
            <a:avLst/>
          </a:prstGeom>
        </p:spPr>
      </p:pic>
      <p:sp>
        <p:nvSpPr>
          <p:cNvPr id="7" name="Rektangel 6"/>
          <p:cNvSpPr/>
          <p:nvPr/>
        </p:nvSpPr>
        <p:spPr>
          <a:xfrm>
            <a:off x="760973" y="2214265"/>
            <a:ext cx="15250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triangel </a:t>
            </a:r>
          </a:p>
        </p:txBody>
      </p:sp>
      <p:sp>
        <p:nvSpPr>
          <p:cNvPr id="8" name="Rektangel 7"/>
          <p:cNvSpPr/>
          <p:nvPr/>
        </p:nvSpPr>
        <p:spPr>
          <a:xfrm>
            <a:off x="2672157" y="2209800"/>
            <a:ext cx="1747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rektangel </a:t>
            </a:r>
          </a:p>
        </p:txBody>
      </p:sp>
      <p:sp>
        <p:nvSpPr>
          <p:cNvPr id="9" name="Rektangel 8"/>
          <p:cNvSpPr/>
          <p:nvPr/>
        </p:nvSpPr>
        <p:spPr>
          <a:xfrm>
            <a:off x="4812497" y="2214265"/>
            <a:ext cx="15121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kvadrat  </a:t>
            </a:r>
          </a:p>
        </p:txBody>
      </p:sp>
      <p:sp>
        <p:nvSpPr>
          <p:cNvPr id="11" name="Rektangel 10"/>
          <p:cNvSpPr/>
          <p:nvPr/>
        </p:nvSpPr>
        <p:spPr>
          <a:xfrm>
            <a:off x="6839211" y="2214265"/>
            <a:ext cx="12379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cirkel </a:t>
            </a:r>
          </a:p>
        </p:txBody>
      </p:sp>
      <p:sp>
        <p:nvSpPr>
          <p:cNvPr id="12" name="Rektangel 11"/>
          <p:cNvSpPr/>
          <p:nvPr/>
        </p:nvSpPr>
        <p:spPr>
          <a:xfrm>
            <a:off x="762318" y="3805535"/>
            <a:ext cx="14474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</a:t>
            </a:r>
            <a:r>
              <a:rPr lang="sv-SE" dirty="0" err="1"/>
              <a:t>friform</a:t>
            </a:r>
            <a:r>
              <a:rPr lang="sv-SE" dirty="0"/>
              <a:t> </a:t>
            </a:r>
          </a:p>
        </p:txBody>
      </p:sp>
      <p:sp>
        <p:nvSpPr>
          <p:cNvPr id="16" name="Rektangel 15"/>
          <p:cNvSpPr/>
          <p:nvPr/>
        </p:nvSpPr>
        <p:spPr>
          <a:xfrm>
            <a:off x="2708910" y="3810000"/>
            <a:ext cx="2151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En kombination </a:t>
            </a:r>
          </a:p>
        </p:txBody>
      </p:sp>
      <p:sp>
        <p:nvSpPr>
          <p:cNvPr id="18" name="Likbent triangel 17"/>
          <p:cNvSpPr/>
          <p:nvPr/>
        </p:nvSpPr>
        <p:spPr>
          <a:xfrm>
            <a:off x="1219200" y="2823865"/>
            <a:ext cx="488950" cy="43561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3" name="Romb 22"/>
          <p:cNvSpPr/>
          <p:nvPr/>
        </p:nvSpPr>
        <p:spPr>
          <a:xfrm>
            <a:off x="2590800" y="4365625"/>
            <a:ext cx="956310" cy="882015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4" name="Ellips 23"/>
          <p:cNvSpPr/>
          <p:nvPr/>
        </p:nvSpPr>
        <p:spPr>
          <a:xfrm>
            <a:off x="3175635" y="4343400"/>
            <a:ext cx="850265" cy="85026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5" name="Höger 24"/>
          <p:cNvSpPr/>
          <p:nvPr/>
        </p:nvSpPr>
        <p:spPr>
          <a:xfrm>
            <a:off x="3839845" y="4403725"/>
            <a:ext cx="850265" cy="722630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17" name="textruta 16"/>
          <p:cNvSpPr txBox="1"/>
          <p:nvPr/>
        </p:nvSpPr>
        <p:spPr>
          <a:xfrm>
            <a:off x="4876800" y="4334470"/>
            <a:ext cx="4038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/>
              <a:t>En kombination av minst två former.</a:t>
            </a:r>
            <a:br>
              <a:rPr lang="sv-SE" sz="1800" dirty="0"/>
            </a:br>
            <a:r>
              <a:rPr lang="sv-SE" sz="1800" dirty="0"/>
              <a:t>OBS! dessa två former måste bryta</a:t>
            </a:r>
            <a:br>
              <a:rPr lang="sv-SE" sz="1800" dirty="0"/>
            </a:br>
            <a:r>
              <a:rPr lang="sv-SE" sz="1800" dirty="0"/>
              <a:t>varandras konturer och ha olika färger. </a:t>
            </a:r>
          </a:p>
        </p:txBody>
      </p:sp>
      <p:sp>
        <p:nvSpPr>
          <p:cNvPr id="26" name="Rektangel 25"/>
          <p:cNvSpPr/>
          <p:nvPr/>
        </p:nvSpPr>
        <p:spPr>
          <a:xfrm>
            <a:off x="2947670" y="2819400"/>
            <a:ext cx="1041400" cy="4673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7" name="Rektangel 26"/>
          <p:cNvSpPr/>
          <p:nvPr/>
        </p:nvSpPr>
        <p:spPr>
          <a:xfrm>
            <a:off x="5325745" y="2842895"/>
            <a:ext cx="541655" cy="50990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8" name="Ellips 27"/>
          <p:cNvSpPr/>
          <p:nvPr/>
        </p:nvSpPr>
        <p:spPr>
          <a:xfrm>
            <a:off x="7239000" y="2819400"/>
            <a:ext cx="520700" cy="52070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  <p:sp>
        <p:nvSpPr>
          <p:cNvPr id="29" name="Frihandsfigur 28"/>
          <p:cNvSpPr/>
          <p:nvPr/>
        </p:nvSpPr>
        <p:spPr>
          <a:xfrm>
            <a:off x="885825" y="4508500"/>
            <a:ext cx="1171575" cy="520700"/>
          </a:xfrm>
          <a:custGeom>
            <a:avLst/>
            <a:gdLst>
              <a:gd name="connsiteX0" fmla="*/ 10992 w 1172019"/>
              <a:gd name="connsiteY0" fmla="*/ 297774 h 521058"/>
              <a:gd name="connsiteX1" fmla="*/ 10992 w 1172019"/>
              <a:gd name="connsiteY1" fmla="*/ 180816 h 521058"/>
              <a:gd name="connsiteX2" fmla="*/ 21625 w 1172019"/>
              <a:gd name="connsiteY2" fmla="*/ 148918 h 521058"/>
              <a:gd name="connsiteX3" fmla="*/ 53522 w 1172019"/>
              <a:gd name="connsiteY3" fmla="*/ 138286 h 521058"/>
              <a:gd name="connsiteX4" fmla="*/ 74787 w 1172019"/>
              <a:gd name="connsiteY4" fmla="*/ 117020 h 521058"/>
              <a:gd name="connsiteX5" fmla="*/ 106685 w 1172019"/>
              <a:gd name="connsiteY5" fmla="*/ 106388 h 521058"/>
              <a:gd name="connsiteX6" fmla="*/ 372499 w 1172019"/>
              <a:gd name="connsiteY6" fmla="*/ 95755 h 521058"/>
              <a:gd name="connsiteX7" fmla="*/ 436294 w 1172019"/>
              <a:gd name="connsiteY7" fmla="*/ 53225 h 521058"/>
              <a:gd name="connsiteX8" fmla="*/ 500090 w 1172019"/>
              <a:gd name="connsiteY8" fmla="*/ 21327 h 521058"/>
              <a:gd name="connsiteX9" fmla="*/ 563885 w 1172019"/>
              <a:gd name="connsiteY9" fmla="*/ 10695 h 521058"/>
              <a:gd name="connsiteX10" fmla="*/ 595783 w 1172019"/>
              <a:gd name="connsiteY10" fmla="*/ 62 h 521058"/>
              <a:gd name="connsiteX11" fmla="*/ 702108 w 1172019"/>
              <a:gd name="connsiteY11" fmla="*/ 10695 h 521058"/>
              <a:gd name="connsiteX12" fmla="*/ 712741 w 1172019"/>
              <a:gd name="connsiteY12" fmla="*/ 42593 h 521058"/>
              <a:gd name="connsiteX13" fmla="*/ 723373 w 1172019"/>
              <a:gd name="connsiteY13" fmla="*/ 95755 h 521058"/>
              <a:gd name="connsiteX14" fmla="*/ 734006 w 1172019"/>
              <a:gd name="connsiteY14" fmla="*/ 127653 h 521058"/>
              <a:gd name="connsiteX15" fmla="*/ 765904 w 1172019"/>
              <a:gd name="connsiteY15" fmla="*/ 138286 h 521058"/>
              <a:gd name="connsiteX16" fmla="*/ 819066 w 1172019"/>
              <a:gd name="connsiteY16" fmla="*/ 148918 h 521058"/>
              <a:gd name="connsiteX17" fmla="*/ 904127 w 1172019"/>
              <a:gd name="connsiteY17" fmla="*/ 138286 h 521058"/>
              <a:gd name="connsiteX18" fmla="*/ 946657 w 1172019"/>
              <a:gd name="connsiteY18" fmla="*/ 117020 h 521058"/>
              <a:gd name="connsiteX19" fmla="*/ 1010453 w 1172019"/>
              <a:gd name="connsiteY19" fmla="*/ 74490 h 521058"/>
              <a:gd name="connsiteX20" fmla="*/ 1042350 w 1172019"/>
              <a:gd name="connsiteY20" fmla="*/ 53225 h 521058"/>
              <a:gd name="connsiteX21" fmla="*/ 1074248 w 1172019"/>
              <a:gd name="connsiteY21" fmla="*/ 42593 h 521058"/>
              <a:gd name="connsiteX22" fmla="*/ 1148676 w 1172019"/>
              <a:gd name="connsiteY22" fmla="*/ 53225 h 521058"/>
              <a:gd name="connsiteX23" fmla="*/ 1169941 w 1172019"/>
              <a:gd name="connsiteY23" fmla="*/ 117020 h 521058"/>
              <a:gd name="connsiteX24" fmla="*/ 1138043 w 1172019"/>
              <a:gd name="connsiteY24" fmla="*/ 329672 h 521058"/>
              <a:gd name="connsiteX25" fmla="*/ 1084880 w 1172019"/>
              <a:gd name="connsiteY25" fmla="*/ 382834 h 521058"/>
              <a:gd name="connsiteX26" fmla="*/ 1063615 w 1172019"/>
              <a:gd name="connsiteY26" fmla="*/ 414732 h 521058"/>
              <a:gd name="connsiteX27" fmla="*/ 999820 w 1172019"/>
              <a:gd name="connsiteY27" fmla="*/ 435997 h 521058"/>
              <a:gd name="connsiteX28" fmla="*/ 957290 w 1172019"/>
              <a:gd name="connsiteY28" fmla="*/ 425365 h 521058"/>
              <a:gd name="connsiteX29" fmla="*/ 946657 w 1172019"/>
              <a:gd name="connsiteY29" fmla="*/ 393467 h 521058"/>
              <a:gd name="connsiteX30" fmla="*/ 882862 w 1172019"/>
              <a:gd name="connsiteY30" fmla="*/ 340304 h 521058"/>
              <a:gd name="connsiteX31" fmla="*/ 691476 w 1172019"/>
              <a:gd name="connsiteY31" fmla="*/ 372202 h 521058"/>
              <a:gd name="connsiteX32" fmla="*/ 680843 w 1172019"/>
              <a:gd name="connsiteY32" fmla="*/ 404099 h 521058"/>
              <a:gd name="connsiteX33" fmla="*/ 691476 w 1172019"/>
              <a:gd name="connsiteY33" fmla="*/ 435997 h 521058"/>
              <a:gd name="connsiteX34" fmla="*/ 702108 w 1172019"/>
              <a:gd name="connsiteY34" fmla="*/ 510425 h 521058"/>
              <a:gd name="connsiteX35" fmla="*/ 670211 w 1172019"/>
              <a:gd name="connsiteY35" fmla="*/ 521058 h 521058"/>
              <a:gd name="connsiteX36" fmla="*/ 542620 w 1172019"/>
              <a:gd name="connsiteY36" fmla="*/ 510425 h 521058"/>
              <a:gd name="connsiteX37" fmla="*/ 500090 w 1172019"/>
              <a:gd name="connsiteY37" fmla="*/ 446630 h 521058"/>
              <a:gd name="connsiteX38" fmla="*/ 457559 w 1172019"/>
              <a:gd name="connsiteY38" fmla="*/ 393467 h 521058"/>
              <a:gd name="connsiteX39" fmla="*/ 287439 w 1172019"/>
              <a:gd name="connsiteY39" fmla="*/ 361569 h 521058"/>
              <a:gd name="connsiteX40" fmla="*/ 255541 w 1172019"/>
              <a:gd name="connsiteY40" fmla="*/ 350937 h 521058"/>
              <a:gd name="connsiteX41" fmla="*/ 223643 w 1172019"/>
              <a:gd name="connsiteY41" fmla="*/ 329672 h 521058"/>
              <a:gd name="connsiteX42" fmla="*/ 106685 w 1172019"/>
              <a:gd name="connsiteY42" fmla="*/ 340304 h 521058"/>
              <a:gd name="connsiteX43" fmla="*/ 10992 w 1172019"/>
              <a:gd name="connsiteY43" fmla="*/ 340304 h 521058"/>
              <a:gd name="connsiteX44" fmla="*/ 359 w 1172019"/>
              <a:gd name="connsiteY44" fmla="*/ 297774 h 521058"/>
              <a:gd name="connsiteX45" fmla="*/ 10992 w 1172019"/>
              <a:gd name="connsiteY45" fmla="*/ 297774 h 521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72019" h="521058">
                <a:moveTo>
                  <a:pt x="10992" y="297774"/>
                </a:moveTo>
                <a:cubicBezTo>
                  <a:pt x="12764" y="278281"/>
                  <a:pt x="-4760" y="251698"/>
                  <a:pt x="10992" y="180816"/>
                </a:cubicBezTo>
                <a:cubicBezTo>
                  <a:pt x="13423" y="169875"/>
                  <a:pt x="13700" y="156843"/>
                  <a:pt x="21625" y="148918"/>
                </a:cubicBezTo>
                <a:cubicBezTo>
                  <a:pt x="29550" y="140993"/>
                  <a:pt x="42890" y="141830"/>
                  <a:pt x="53522" y="138286"/>
                </a:cubicBezTo>
                <a:cubicBezTo>
                  <a:pt x="60610" y="131197"/>
                  <a:pt x="66191" y="122178"/>
                  <a:pt x="74787" y="117020"/>
                </a:cubicBezTo>
                <a:cubicBezTo>
                  <a:pt x="84398" y="111254"/>
                  <a:pt x="95506" y="107187"/>
                  <a:pt x="106685" y="106388"/>
                </a:cubicBezTo>
                <a:cubicBezTo>
                  <a:pt x="195135" y="100070"/>
                  <a:pt x="283894" y="99299"/>
                  <a:pt x="372499" y="95755"/>
                </a:cubicBezTo>
                <a:lnTo>
                  <a:pt x="436294" y="53225"/>
                </a:lnTo>
                <a:cubicBezTo>
                  <a:pt x="464968" y="34109"/>
                  <a:pt x="467076" y="28663"/>
                  <a:pt x="500090" y="21327"/>
                </a:cubicBezTo>
                <a:cubicBezTo>
                  <a:pt x="521135" y="16650"/>
                  <a:pt x="542620" y="14239"/>
                  <a:pt x="563885" y="10695"/>
                </a:cubicBezTo>
                <a:cubicBezTo>
                  <a:pt x="574518" y="7151"/>
                  <a:pt x="584575" y="62"/>
                  <a:pt x="595783" y="62"/>
                </a:cubicBezTo>
                <a:cubicBezTo>
                  <a:pt x="631401" y="62"/>
                  <a:pt x="668634" y="-1478"/>
                  <a:pt x="702108" y="10695"/>
                </a:cubicBezTo>
                <a:cubicBezTo>
                  <a:pt x="712641" y="14525"/>
                  <a:pt x="710023" y="31720"/>
                  <a:pt x="712741" y="42593"/>
                </a:cubicBezTo>
                <a:cubicBezTo>
                  <a:pt x="717124" y="60125"/>
                  <a:pt x="718990" y="78223"/>
                  <a:pt x="723373" y="95755"/>
                </a:cubicBezTo>
                <a:cubicBezTo>
                  <a:pt x="726091" y="106628"/>
                  <a:pt x="726081" y="119728"/>
                  <a:pt x="734006" y="127653"/>
                </a:cubicBezTo>
                <a:cubicBezTo>
                  <a:pt x="741931" y="135578"/>
                  <a:pt x="755031" y="135568"/>
                  <a:pt x="765904" y="138286"/>
                </a:cubicBezTo>
                <a:cubicBezTo>
                  <a:pt x="783436" y="142669"/>
                  <a:pt x="801345" y="145374"/>
                  <a:pt x="819066" y="148918"/>
                </a:cubicBezTo>
                <a:cubicBezTo>
                  <a:pt x="847420" y="145374"/>
                  <a:pt x="876406" y="145216"/>
                  <a:pt x="904127" y="138286"/>
                </a:cubicBezTo>
                <a:cubicBezTo>
                  <a:pt x="919504" y="134442"/>
                  <a:pt x="933066" y="125175"/>
                  <a:pt x="946657" y="117020"/>
                </a:cubicBezTo>
                <a:cubicBezTo>
                  <a:pt x="968572" y="103871"/>
                  <a:pt x="989188" y="88667"/>
                  <a:pt x="1010453" y="74490"/>
                </a:cubicBezTo>
                <a:cubicBezTo>
                  <a:pt x="1021085" y="67402"/>
                  <a:pt x="1030227" y="57266"/>
                  <a:pt x="1042350" y="53225"/>
                </a:cubicBezTo>
                <a:lnTo>
                  <a:pt x="1074248" y="42593"/>
                </a:lnTo>
                <a:cubicBezTo>
                  <a:pt x="1099057" y="46137"/>
                  <a:pt x="1128894" y="37839"/>
                  <a:pt x="1148676" y="53225"/>
                </a:cubicBezTo>
                <a:cubicBezTo>
                  <a:pt x="1166370" y="66987"/>
                  <a:pt x="1169941" y="117020"/>
                  <a:pt x="1169941" y="117020"/>
                </a:cubicBezTo>
                <a:cubicBezTo>
                  <a:pt x="1164382" y="211524"/>
                  <a:pt x="1191554" y="268517"/>
                  <a:pt x="1138043" y="329672"/>
                </a:cubicBezTo>
                <a:cubicBezTo>
                  <a:pt x="1121540" y="348532"/>
                  <a:pt x="1098781" y="361982"/>
                  <a:pt x="1084880" y="382834"/>
                </a:cubicBezTo>
                <a:cubicBezTo>
                  <a:pt x="1077792" y="393467"/>
                  <a:pt x="1074451" y="407959"/>
                  <a:pt x="1063615" y="414732"/>
                </a:cubicBezTo>
                <a:cubicBezTo>
                  <a:pt x="1044607" y="426612"/>
                  <a:pt x="999820" y="435997"/>
                  <a:pt x="999820" y="435997"/>
                </a:cubicBezTo>
                <a:cubicBezTo>
                  <a:pt x="985643" y="432453"/>
                  <a:pt x="968701" y="434494"/>
                  <a:pt x="957290" y="425365"/>
                </a:cubicBezTo>
                <a:cubicBezTo>
                  <a:pt x="948538" y="418364"/>
                  <a:pt x="952874" y="402792"/>
                  <a:pt x="946657" y="393467"/>
                </a:cubicBezTo>
                <a:cubicBezTo>
                  <a:pt x="930284" y="368907"/>
                  <a:pt x="906399" y="355995"/>
                  <a:pt x="882862" y="340304"/>
                </a:cubicBezTo>
                <a:cubicBezTo>
                  <a:pt x="867302" y="341341"/>
                  <a:pt x="730128" y="323887"/>
                  <a:pt x="691476" y="372202"/>
                </a:cubicBezTo>
                <a:cubicBezTo>
                  <a:pt x="684475" y="380954"/>
                  <a:pt x="684387" y="393467"/>
                  <a:pt x="680843" y="404099"/>
                </a:cubicBezTo>
                <a:cubicBezTo>
                  <a:pt x="684387" y="414732"/>
                  <a:pt x="686464" y="425972"/>
                  <a:pt x="691476" y="435997"/>
                </a:cubicBezTo>
                <a:cubicBezTo>
                  <a:pt x="706168" y="465381"/>
                  <a:pt x="732626" y="472277"/>
                  <a:pt x="702108" y="510425"/>
                </a:cubicBezTo>
                <a:cubicBezTo>
                  <a:pt x="695107" y="519177"/>
                  <a:pt x="680843" y="517514"/>
                  <a:pt x="670211" y="521058"/>
                </a:cubicBezTo>
                <a:cubicBezTo>
                  <a:pt x="627681" y="517514"/>
                  <a:pt x="581720" y="527531"/>
                  <a:pt x="542620" y="510425"/>
                </a:cubicBezTo>
                <a:cubicBezTo>
                  <a:pt x="519205" y="500181"/>
                  <a:pt x="514267" y="467895"/>
                  <a:pt x="500090" y="446630"/>
                </a:cubicBezTo>
                <a:cubicBezTo>
                  <a:pt x="492576" y="435359"/>
                  <a:pt x="472712" y="401043"/>
                  <a:pt x="457559" y="393467"/>
                </a:cubicBezTo>
                <a:cubicBezTo>
                  <a:pt x="400634" y="365005"/>
                  <a:pt x="351458" y="367971"/>
                  <a:pt x="287439" y="361569"/>
                </a:cubicBezTo>
                <a:cubicBezTo>
                  <a:pt x="276806" y="358025"/>
                  <a:pt x="265566" y="355949"/>
                  <a:pt x="255541" y="350937"/>
                </a:cubicBezTo>
                <a:cubicBezTo>
                  <a:pt x="244111" y="345222"/>
                  <a:pt x="236389" y="330582"/>
                  <a:pt x="223643" y="329672"/>
                </a:cubicBezTo>
                <a:cubicBezTo>
                  <a:pt x="184596" y="326883"/>
                  <a:pt x="145671" y="336760"/>
                  <a:pt x="106685" y="340304"/>
                </a:cubicBezTo>
                <a:cubicBezTo>
                  <a:pt x="74676" y="350974"/>
                  <a:pt x="46717" y="365822"/>
                  <a:pt x="10992" y="340304"/>
                </a:cubicBezTo>
                <a:cubicBezTo>
                  <a:pt x="-899" y="331810"/>
                  <a:pt x="4980" y="311637"/>
                  <a:pt x="359" y="297774"/>
                </a:cubicBezTo>
                <a:cubicBezTo>
                  <a:pt x="-2147" y="290256"/>
                  <a:pt x="9220" y="317267"/>
                  <a:pt x="10992" y="297774"/>
                </a:cubicBez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99764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1447800"/>
            <a:ext cx="4032405" cy="3941087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82296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    BÖRJA MED DIN BILD </a:t>
            </a:r>
            <a:r>
              <a:rPr lang="sv-SE" sz="20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(steg 3)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3276600" y="1381780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Min personliga bild</a:t>
            </a:r>
          </a:p>
        </p:txBody>
      </p:sp>
      <p:pic>
        <p:nvPicPr>
          <p:cNvPr id="10" name="Bildobjekt 9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pic>
        <p:nvPicPr>
          <p:cNvPr id="2" name="Bildobjekt 1" descr="raket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621145"/>
            <a:ext cx="778572" cy="105525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775809" y="4419600"/>
            <a:ext cx="79690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Mail bild till:</a:t>
            </a:r>
          </a:p>
          <a:p>
            <a:r>
              <a:rPr lang="sv-SE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halkboard SE Regular"/>
                <a:cs typeface="Chalkboard SE Regular"/>
              </a:rPr>
              <a:t>carl.hagerstrand@skola.lund.se</a:t>
            </a:r>
          </a:p>
        </p:txBody>
      </p:sp>
    </p:spTree>
    <p:extLst>
      <p:ext uri="{BB962C8B-B14F-4D97-AF65-F5344CB8AC3E}">
        <p14:creationId xmlns:p14="http://schemas.microsoft.com/office/powerpoint/2010/main" val="2429592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intarsia_resultat.ps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219200"/>
            <a:ext cx="7721600" cy="5410200"/>
          </a:xfrm>
          <a:prstGeom prst="rect">
            <a:avLst/>
          </a:prstGeom>
        </p:spPr>
      </p:pic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8580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 - RESULTAT</a:t>
            </a:r>
          </a:p>
        </p:txBody>
      </p:sp>
      <p:pic>
        <p:nvPicPr>
          <p:cNvPr id="16" name="Bildobjekt 15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791200"/>
            <a:ext cx="820038" cy="77772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  <p:extLst>
      <p:ext uri="{BB962C8B-B14F-4D97-AF65-F5344CB8AC3E}">
        <p14:creationId xmlns:p14="http://schemas.microsoft.com/office/powerpoint/2010/main" val="2659776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1" y="457200"/>
            <a:ext cx="4114799" cy="557368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95600" y="4876800"/>
            <a:ext cx="1752600" cy="990600"/>
          </a:xfrm>
        </p:spPr>
        <p:txBody>
          <a:bodyPr rtlCol="0" anchor="t" anchorCtr="0">
            <a:noAutofit/>
          </a:bodyPr>
          <a:lstStyle/>
          <a:p>
            <a:pPr algn="r"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-Designstol Ägget</a:t>
            </a:r>
            <a:b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</a:br>
            <a:r>
              <a:rPr lang="sv-SE" sz="1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</a:t>
            </a:r>
            <a:r>
              <a:rPr lang="sv-SE" sz="14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Jacobsen)</a:t>
            </a:r>
            <a:endParaRPr lang="en-US" sz="1400" dirty="0">
              <a:ea typeface="+mn-ea"/>
              <a:cs typeface="+mn-cs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" y="1056067"/>
            <a:ext cx="1143000" cy="5344733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2362200" y="15240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-Elevarbeten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sz="1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(vuxenstuderande</a:t>
            </a:r>
            <a:r>
              <a:rPr lang="sv-SE" sz="14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)</a:t>
            </a:r>
            <a:endParaRPr lang="en-US" sz="14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951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>
          <a:xfrm>
            <a:off x="1600200" y="381000"/>
            <a:ext cx="6858000" cy="762000"/>
          </a:xfrm>
        </p:spPr>
        <p:txBody>
          <a:bodyPr/>
          <a:lstStyle/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 - RESULTAT</a:t>
            </a:r>
          </a:p>
        </p:txBody>
      </p:sp>
      <p:pic>
        <p:nvPicPr>
          <p:cNvPr id="16" name="Bildobjekt 15" descr="CH-log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5791200"/>
            <a:ext cx="820038" cy="777727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416843"/>
            <a:ext cx="6019800" cy="2755357"/>
          </a:xfrm>
          <a:prstGeom prst="rect">
            <a:avLst/>
          </a:prstGeom>
        </p:spPr>
      </p:pic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388127"/>
            <a:ext cx="6019800" cy="1964673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  <p:extLst>
      <p:ext uri="{BB962C8B-B14F-4D97-AF65-F5344CB8AC3E}">
        <p14:creationId xmlns:p14="http://schemas.microsoft.com/office/powerpoint/2010/main" val="2599270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405188"/>
            <a:ext cx="7772400" cy="1362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en-US" dirty="0"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905000"/>
            <a:ext cx="7772400" cy="15001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14400"/>
            <a:ext cx="8640844" cy="5716174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>
                <a:solidFill>
                  <a:srgbClr val="487089"/>
                </a:solidFill>
                <a:latin typeface="Chalkboard SE Regular"/>
                <a:cs typeface="Chalkboard SE Regular"/>
              </a:rPr>
              <a:t>INTARSIA - RESULTAT</a:t>
            </a:r>
            <a:endParaRPr lang="sv-SE" sz="36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304800" y="152400"/>
            <a:ext cx="4648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Att fundera över</a:t>
            </a: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20A6243F-6A97-C277-FB35-93CA08C97ABB}"/>
              </a:ext>
            </a:extLst>
          </p:cNvPr>
          <p:cNvSpPr txBox="1"/>
          <p:nvPr/>
        </p:nvSpPr>
        <p:spPr>
          <a:xfrm>
            <a:off x="381000" y="961533"/>
            <a:ext cx="7772400" cy="5090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sv-SE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- Motiv</a:t>
            </a:r>
          </a:p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sv-SE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Komplexitet</a:t>
            </a:r>
          </a:p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sv-SE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Precision</a:t>
            </a:r>
          </a:p>
          <a:p>
            <a:pPr marL="342900" lvl="0" indent="-342900" algn="ctr">
              <a:lnSpc>
                <a:spcPct val="107000"/>
              </a:lnSpc>
              <a:buFont typeface="Calibri" panose="020F0502020204030204" pitchFamily="34" charset="0"/>
              <a:buChar char="-"/>
            </a:pPr>
            <a:r>
              <a:rPr lang="sv-SE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Kontrast</a:t>
            </a:r>
          </a:p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sv-SE" sz="6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Textur</a:t>
            </a:r>
          </a:p>
        </p:txBody>
      </p:sp>
    </p:spTree>
    <p:extLst>
      <p:ext uri="{BB962C8B-B14F-4D97-AF65-F5344CB8AC3E}">
        <p14:creationId xmlns:p14="http://schemas.microsoft.com/office/powerpoint/2010/main" val="1981671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524000"/>
            <a:ext cx="7239000" cy="3581400"/>
          </a:xfrm>
        </p:spPr>
        <p:txBody>
          <a:bodyPr rtlCol="0">
            <a:noAutofit/>
          </a:bodyPr>
          <a:lstStyle/>
          <a:p>
            <a:pPr>
              <a:lnSpc>
                <a:spcPct val="90000"/>
              </a:lnSpc>
            </a:pPr>
            <a:r>
              <a:rPr lang="sv-SE" sz="2800" dirty="0"/>
              <a:t>Konsten att göra intarsia är flera tusen år</a:t>
            </a:r>
          </a:p>
          <a:p>
            <a:r>
              <a:rPr lang="sv-SE" sz="2800" dirty="0"/>
              <a:t>gammal. Tekniken var länge mycket komplicerad</a:t>
            </a:r>
          </a:p>
          <a:p>
            <a:pPr>
              <a:lnSpc>
                <a:spcPct val="90000"/>
              </a:lnSpc>
            </a:pPr>
            <a:r>
              <a:rPr lang="sv-SE" sz="2800" dirty="0"/>
              <a:t>och användes nästan enbart av särskilt utvalda</a:t>
            </a:r>
          </a:p>
          <a:p>
            <a:r>
              <a:rPr lang="sv-SE" sz="2800" dirty="0"/>
              <a:t>personer. Numera kan nästan vem som helst</a:t>
            </a:r>
          </a:p>
          <a:p>
            <a:pPr>
              <a:lnSpc>
                <a:spcPct val="90000"/>
              </a:lnSpc>
            </a:pPr>
            <a:r>
              <a:rPr lang="sv-SE" sz="2800" dirty="0"/>
              <a:t>utföra intarsiaarbeten med rätt handledning.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105400" y="1009472"/>
            <a:ext cx="228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-Skapa bilder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med trä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895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6324600" y="16764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-Elevarbete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sz="1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(vuxenstuderande</a:t>
            </a:r>
            <a:r>
              <a:rPr lang="sv-SE" sz="14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)</a:t>
            </a:r>
            <a:endParaRPr lang="en-US" sz="1400" dirty="0"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90600"/>
            <a:ext cx="574736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58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2362200"/>
            <a:ext cx="5562600" cy="2438400"/>
          </a:xfrm>
        </p:spPr>
        <p:txBody>
          <a:bodyPr rtlCol="0">
            <a:noAutofit/>
          </a:bodyPr>
          <a:lstStyle/>
          <a:p>
            <a:r>
              <a:rPr lang="sv-SE" sz="2800" dirty="0"/>
              <a:t>En grundförutsättning är dock att</a:t>
            </a:r>
          </a:p>
          <a:p>
            <a:r>
              <a:rPr lang="sv-SE" sz="2800" dirty="0"/>
              <a:t>man har </a:t>
            </a:r>
            <a:r>
              <a:rPr lang="sv-SE" sz="2800" b="1" dirty="0"/>
              <a:t>tålamod</a:t>
            </a:r>
            <a:r>
              <a:rPr lang="sv-SE" sz="2800" dirty="0"/>
              <a:t> och sinne</a:t>
            </a:r>
          </a:p>
          <a:p>
            <a:r>
              <a:rPr lang="sv-SE" sz="2800" dirty="0"/>
              <a:t>för perfektionism. </a:t>
            </a:r>
          </a:p>
          <a:p>
            <a:pPr fontAlgn="auto">
              <a:spcAft>
                <a:spcPts val="0"/>
              </a:spcAft>
              <a:defRPr/>
            </a:pPr>
            <a:endParaRPr lang="en-US" sz="2800" dirty="0">
              <a:ea typeface="+mn-ea"/>
              <a:cs typeface="+mn-cs"/>
            </a:endParaRPr>
          </a:p>
        </p:txBody>
      </p:sp>
      <p:sp>
        <p:nvSpPr>
          <p:cNvPr id="2" name="textruta 1"/>
          <p:cNvSpPr txBox="1"/>
          <p:nvPr/>
        </p:nvSpPr>
        <p:spPr>
          <a:xfrm>
            <a:off x="5105400" y="1085672"/>
            <a:ext cx="228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-Skapa bilder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med trä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1112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14" name="Text Placeholder 2"/>
          <p:cNvSpPr txBox="1">
            <a:spLocks/>
          </p:cNvSpPr>
          <p:nvPr/>
        </p:nvSpPr>
        <p:spPr bwMode="auto">
          <a:xfrm>
            <a:off x="7086600" y="1752600"/>
            <a:ext cx="1981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-Elevarbete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sz="1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(vuxenstuderande</a:t>
            </a:r>
            <a:r>
              <a:rPr lang="sv-SE" sz="1400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)</a:t>
            </a:r>
            <a:endParaRPr lang="en-US" sz="1400" dirty="0">
              <a:ea typeface="+mn-ea"/>
              <a:cs typeface="+mn-cs"/>
            </a:endParaRPr>
          </a:p>
        </p:txBody>
      </p:sp>
      <p:pic>
        <p:nvPicPr>
          <p:cNvPr id="9" name="Bildobjekt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339811"/>
            <a:ext cx="6781800" cy="445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61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600" y="1752600"/>
            <a:ext cx="7696200" cy="3352800"/>
          </a:xfrm>
        </p:spPr>
        <p:txBody>
          <a:bodyPr rtlCol="0">
            <a:noAutofit/>
          </a:bodyPr>
          <a:lstStyle/>
          <a:p>
            <a:r>
              <a:rPr lang="sv-SE" sz="2800" dirty="0"/>
              <a:t>Ursprungliga intarsiaarbeten var gjorda i massivt</a:t>
            </a:r>
          </a:p>
          <a:p>
            <a:r>
              <a:rPr lang="sv-SE" sz="2800" dirty="0"/>
              <a:t>trä. De mönsterdelar som skulle fällas in skars</a:t>
            </a:r>
          </a:p>
          <a:p>
            <a:r>
              <a:rPr lang="sv-SE" sz="2800" dirty="0"/>
              <a:t>alltså också ut ur massivt virke. Eftersom de i</a:t>
            </a:r>
          </a:p>
          <a:p>
            <a:r>
              <a:rPr lang="sv-SE" sz="2800" dirty="0"/>
              <a:t>färdigt skick endast skulle vara några få millimeter</a:t>
            </a:r>
          </a:p>
          <a:p>
            <a:r>
              <a:rPr lang="sv-SE" sz="2800" dirty="0"/>
              <a:t>tjocka är det lätt att förstå hur svårt arbetet</a:t>
            </a:r>
          </a:p>
          <a:p>
            <a:r>
              <a:rPr lang="sv-SE" sz="2800" dirty="0"/>
              <a:t>egentligen var.  </a:t>
            </a:r>
          </a:p>
        </p:txBody>
      </p:sp>
      <p:sp>
        <p:nvSpPr>
          <p:cNvPr id="2" name="textruta 1"/>
          <p:cNvSpPr txBox="1"/>
          <p:nvPr/>
        </p:nvSpPr>
        <p:spPr>
          <a:xfrm>
            <a:off x="5105400" y="1009472"/>
            <a:ext cx="2286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-Skapa bilder</a:t>
            </a:r>
          </a:p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cs typeface="Chalkboard SE Regular"/>
              </a:rPr>
              <a:t>med trä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732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600200" y="152400"/>
            <a:ext cx="6858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 kern="1200" cap="all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3600" dirty="0">
                <a:solidFill>
                  <a:srgbClr val="487089"/>
                </a:solidFill>
                <a:latin typeface="Chalkboard SE Regular"/>
                <a:cs typeface="Chalkboard SE Regular"/>
              </a:rPr>
              <a:t>INTARSIA</a:t>
            </a:r>
            <a:endParaRPr lang="sv-SE" sz="2400" dirty="0">
              <a:solidFill>
                <a:srgbClr val="487089"/>
              </a:solidFill>
              <a:latin typeface="Chalkboard SE Regular"/>
              <a:cs typeface="Chalkboard SE Regular"/>
            </a:endParaRPr>
          </a:p>
        </p:txBody>
      </p:sp>
      <p:pic>
        <p:nvPicPr>
          <p:cNvPr id="7" name="Bildobjekt 6" descr="CH-log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5927873"/>
            <a:ext cx="820038" cy="777727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 bwMode="auto">
          <a:xfrm>
            <a:off x="304800" y="6477000"/>
            <a:ext cx="175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sv-SE" sz="1400" dirty="0">
                <a:solidFill>
                  <a:schemeClr val="bg1"/>
                </a:solidFill>
                <a:cs typeface="Chalkboard SE Bold"/>
              </a:rPr>
              <a:t>@smart med slöjd.se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4600" y="1828800"/>
            <a:ext cx="2554287" cy="20574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v-SE" sz="2400" dirty="0">
                <a:solidFill>
                  <a:srgbClr val="487089"/>
                </a:solidFill>
                <a:latin typeface="Chalkboard SE Regular"/>
                <a:cs typeface="Chalkboard SE Regular"/>
              </a:rPr>
              <a:t>-Bordsskiva</a:t>
            </a:r>
          </a:p>
          <a:p>
            <a:pPr fontAlgn="auto">
              <a:spcAft>
                <a:spcPts val="0"/>
              </a:spcAft>
              <a:defRPr/>
            </a:pPr>
            <a:endParaRPr lang="sv-SE" sz="2400" dirty="0">
              <a:solidFill>
                <a:srgbClr val="487089"/>
              </a:solidFill>
              <a:latin typeface="Chalkboard SE Regular"/>
              <a:ea typeface="+mn-ea"/>
              <a:cs typeface="Chalkboard SE Regular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sv-SE" dirty="0">
                <a:solidFill>
                  <a:srgbClr val="487089"/>
                </a:solidFill>
                <a:latin typeface="Chalkboard SE Regular"/>
                <a:ea typeface="+mn-ea"/>
                <a:cs typeface="Chalkboard SE Regular"/>
              </a:rPr>
              <a:t>Specialbeställning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10" name="Bildobjekt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914400"/>
            <a:ext cx="55626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3971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4444</TotalTime>
  <Words>830</Words>
  <Application>Microsoft Office PowerPoint</Application>
  <PresentationFormat>Bildspel på skärmen (4:3)</PresentationFormat>
  <Paragraphs>198</Paragraphs>
  <Slides>32</Slides>
  <Notes>23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32</vt:i4>
      </vt:variant>
    </vt:vector>
  </HeadingPairs>
  <TitlesOfParts>
    <vt:vector size="38" baseType="lpstr">
      <vt:lpstr>Arial</vt:lpstr>
      <vt:lpstr>Calibri</vt:lpstr>
      <vt:lpstr>Chalkboard</vt:lpstr>
      <vt:lpstr>Chalkboard SE Bold</vt:lpstr>
      <vt:lpstr>Chalkboard SE Regular</vt:lpstr>
      <vt:lpstr>Office Theme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INTARSIA</vt:lpstr>
      <vt:lpstr>Visuellt stöd</vt:lpstr>
      <vt:lpstr>Material – Verktyg - Maskiner</vt:lpstr>
      <vt:lpstr>TRESTEGSRAKET</vt:lpstr>
      <vt:lpstr>    ÖVA MED PAPPER (steg 1)</vt:lpstr>
      <vt:lpstr>   ÖVA MED FANÉR (steg 2)</vt:lpstr>
      <vt:lpstr>    BÖRJA MED DIN BILD (steg 3)</vt:lpstr>
      <vt:lpstr>INTARSIA - RESULTAT</vt:lpstr>
      <vt:lpstr>INTARSIA - RESULTAT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Kamal</dc:creator>
  <cp:lastModifiedBy>Carl Hägerstrand</cp:lastModifiedBy>
  <cp:revision>183</cp:revision>
  <dcterms:created xsi:type="dcterms:W3CDTF">2012-03-06T11:16:16Z</dcterms:created>
  <dcterms:modified xsi:type="dcterms:W3CDTF">2023-08-02T19:21:13Z</dcterms:modified>
</cp:coreProperties>
</file>